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1073" r:id="rId2"/>
    <p:sldId id="1092" r:id="rId3"/>
    <p:sldId id="1311" r:id="rId4"/>
    <p:sldId id="1224" r:id="rId5"/>
    <p:sldId id="1309" r:id="rId6"/>
    <p:sldId id="262" r:id="rId7"/>
    <p:sldId id="275" r:id="rId8"/>
    <p:sldId id="1245" r:id="rId9"/>
    <p:sldId id="1225" r:id="rId10"/>
    <p:sldId id="1226" r:id="rId11"/>
    <p:sldId id="1227" r:id="rId12"/>
    <p:sldId id="1091" r:id="rId13"/>
    <p:sldId id="1229" r:id="rId14"/>
    <p:sldId id="264" r:id="rId15"/>
    <p:sldId id="265" r:id="rId16"/>
    <p:sldId id="267" r:id="rId17"/>
    <p:sldId id="270" r:id="rId18"/>
    <p:sldId id="271" r:id="rId19"/>
    <p:sldId id="273" r:id="rId20"/>
    <p:sldId id="301" r:id="rId21"/>
    <p:sldId id="1308" r:id="rId22"/>
    <p:sldId id="1312" r:id="rId23"/>
    <p:sldId id="1313" r:id="rId24"/>
    <p:sldId id="1314" r:id="rId25"/>
    <p:sldId id="1315" r:id="rId26"/>
    <p:sldId id="1247" r:id="rId27"/>
    <p:sldId id="1316" r:id="rId28"/>
    <p:sldId id="1317" r:id="rId29"/>
    <p:sldId id="1318" r:id="rId30"/>
    <p:sldId id="1319" r:id="rId31"/>
    <p:sldId id="1320" r:id="rId32"/>
    <p:sldId id="1230" r:id="rId33"/>
    <p:sldId id="1310" r:id="rId34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915539-951E-9D42-A9F3-DF1E17739DB8}">
          <p14:sldIdLst>
            <p14:sldId id="1073"/>
            <p14:sldId id="1092"/>
            <p14:sldId id="1311"/>
            <p14:sldId id="1224"/>
            <p14:sldId id="1309"/>
            <p14:sldId id="262"/>
            <p14:sldId id="275"/>
            <p14:sldId id="1245"/>
            <p14:sldId id="1225"/>
            <p14:sldId id="1226"/>
            <p14:sldId id="1227"/>
            <p14:sldId id="1091"/>
            <p14:sldId id="1229"/>
            <p14:sldId id="264"/>
            <p14:sldId id="265"/>
            <p14:sldId id="267"/>
            <p14:sldId id="270"/>
            <p14:sldId id="271"/>
            <p14:sldId id="273"/>
            <p14:sldId id="301"/>
            <p14:sldId id="1308"/>
            <p14:sldId id="1312"/>
            <p14:sldId id="1313"/>
            <p14:sldId id="1314"/>
            <p14:sldId id="1315"/>
            <p14:sldId id="1247"/>
            <p14:sldId id="1316"/>
            <p14:sldId id="1317"/>
            <p14:sldId id="1318"/>
            <p14:sldId id="1319"/>
            <p14:sldId id="1320"/>
            <p14:sldId id="1230"/>
            <p14:sldId id="1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35" autoAdjust="0"/>
    <p:restoredTop sz="96067" autoAdjust="0"/>
  </p:normalViewPr>
  <p:slideViewPr>
    <p:cSldViewPr>
      <p:cViewPr varScale="1">
        <p:scale>
          <a:sx n="60" d="100"/>
          <a:sy n="60" d="100"/>
        </p:scale>
        <p:origin x="58" y="6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20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25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87512-8A41-E144-83B3-31ADD5C36B4B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7F970-DD88-044B-98E7-2D21845B0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048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21D18-59E5-4133-9620-734F29AD3EC3}" type="datetimeFigureOut">
              <a:rPr lang="en-GB" smtClean="0"/>
              <a:t>11/05/2020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6562EF-8918-4A41-A8E4-D38798212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1014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562EF-8918-4A41-A8E4-D3879821233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477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562EF-8918-4A41-A8E4-D3879821233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019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EB47E-E776-344C-BB30-48A01DA6F893}" type="datetime1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FA4B-5A7A-5246-B63C-1CDCFC722507}" type="datetime1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06E9D-9366-BC4E-AF66-901C21ABB450}" type="datetime1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4726E-5E67-0F43-96AA-74DC68265971}" type="datetime1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2FB2-689F-AB4A-AA40-4B5F60507387}" type="datetime1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9E646-F69F-9C46-8468-99283A19D7FB}" type="datetime1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F30D0-4859-E84B-BB90-7CF064406DEC}" type="datetime1">
              <a:rPr lang="en-US" smtClean="0"/>
              <a:t>5/11/2020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3C89-4FB2-C549-86F9-D134688F07FE}" type="datetime1">
              <a:rPr lang="en-US" smtClean="0"/>
              <a:t>5/11/2020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C6DF9-BC25-814E-846F-F86A396B8DFC}" type="datetime1">
              <a:rPr lang="en-US" smtClean="0"/>
              <a:t>5/11/2020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1AE8-77AF-5045-BC87-326835435E55}" type="datetime1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BCFF8-BE5D-984A-9668-B1529ECB54E6}" type="datetime1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88646-1BF2-794B-83AE-001E7565628A}" type="datetime1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487679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b="1" dirty="0"/>
              <a:t>COMP1201 </a:t>
            </a:r>
          </a:p>
          <a:p>
            <a:pPr marL="0" indent="0" algn="ctr">
              <a:buNone/>
            </a:pPr>
            <a:r>
              <a:rPr lang="en-US" sz="4000" b="1" dirty="0"/>
              <a:t>Algorithms</a:t>
            </a:r>
          </a:p>
          <a:p>
            <a:pPr marL="0" indent="0" algn="ctr">
              <a:buNone/>
            </a:pPr>
            <a:endParaRPr lang="en-GB" altLang="zh-CN" dirty="0"/>
          </a:p>
          <a:p>
            <a:pPr marL="0" indent="0" algn="ctr">
              <a:buNone/>
            </a:pPr>
            <a:r>
              <a:rPr lang="en-GB" altLang="zh-CN"/>
              <a:t>Lecture 2   </a:t>
            </a:r>
            <a:r>
              <a:rPr lang="zh-CN" altLang="en-US" dirty="0"/>
              <a:t> </a:t>
            </a:r>
            <a:r>
              <a:rPr lang="en-GB" altLang="zh-CN" dirty="0"/>
              <a:t>Matching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 err="1"/>
              <a:t>Jie</a:t>
            </a:r>
            <a:r>
              <a:rPr lang="en-US" sz="2400" dirty="0"/>
              <a:t> Zhang</a:t>
            </a:r>
          </a:p>
          <a:p>
            <a:pPr marL="0" indent="0" algn="ctr">
              <a:buNone/>
            </a:pPr>
            <a:r>
              <a:rPr lang="en-US" sz="2400" dirty="0" err="1"/>
              <a:t>jie.zhang@soton.ac.uk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Electronics and Computer Science</a:t>
            </a:r>
          </a:p>
          <a:p>
            <a:pPr marL="0" indent="0" algn="ctr">
              <a:buNone/>
            </a:pPr>
            <a:r>
              <a:rPr lang="en-US" sz="2400" dirty="0"/>
              <a:t>University of Southampton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FAA8AF-1CF9-5B47-9971-F8D6CE831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97360C-C330-1F49-81B9-1863A4443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5895810" cy="4525963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Given the </a:t>
            </a:r>
            <a:r>
              <a:rPr lang="en-US" sz="2400" dirty="0">
                <a:solidFill>
                  <a:srgbClr val="FF0000"/>
                </a:solidFill>
              </a:rPr>
              <a:t>matching {23, 45}</a:t>
            </a:r>
          </a:p>
          <a:p>
            <a:r>
              <a:rPr lang="en-US" sz="2400" dirty="0"/>
              <a:t>Start with vertex 1 as the root and run DFS.</a:t>
            </a:r>
          </a:p>
          <a:p>
            <a:pPr marL="0" indent="0">
              <a:buNone/>
            </a:pPr>
            <a:r>
              <a:rPr lang="en-US" sz="2400" dirty="0"/>
              <a:t>1 → 2 → 3 → 4 → 5 → 6</a:t>
            </a:r>
          </a:p>
          <a:p>
            <a:pPr marL="0" indent="0">
              <a:buNone/>
            </a:pPr>
            <a:r>
              <a:rPr lang="en-US" sz="2400" dirty="0"/>
              <a:t> is an augmenting path.</a:t>
            </a:r>
          </a:p>
          <a:p>
            <a:pPr marL="0" indent="0">
              <a:buNone/>
            </a:pPr>
            <a:endParaRPr lang="en-US" sz="1100" dirty="0"/>
          </a:p>
          <a:p>
            <a:r>
              <a:rPr lang="en-US" sz="2400" dirty="0"/>
              <a:t>BUT, what if DFS outputs </a:t>
            </a:r>
          </a:p>
          <a:p>
            <a:pPr marL="0" indent="0">
              <a:buNone/>
            </a:pPr>
            <a:r>
              <a:rPr lang="en-US" sz="2400" dirty="0"/>
              <a:t>1 → 5 → 4 → 3 → 2  and 1 → 5 → 6           </a:t>
            </a:r>
          </a:p>
          <a:p>
            <a:pPr marL="0" indent="0">
              <a:buNone/>
            </a:pPr>
            <a:endParaRPr lang="en-US" sz="1100" dirty="0"/>
          </a:p>
          <a:p>
            <a:r>
              <a:rPr lang="en-US" sz="2400" dirty="0"/>
              <a:t>This idea does not guarantee that an</a:t>
            </a:r>
          </a:p>
          <a:p>
            <a:pPr marL="0" indent="0">
              <a:buNone/>
            </a:pPr>
            <a:r>
              <a:rPr lang="en-US" sz="2400" dirty="0"/>
              <a:t>augmenting path will be found if there exists one.</a:t>
            </a:r>
          </a:p>
          <a:p>
            <a:r>
              <a:rPr lang="en-US" sz="2400" dirty="0"/>
              <a:t>Why would these cases happen?</a:t>
            </a:r>
          </a:p>
          <a:p>
            <a:r>
              <a:rPr lang="en-US" sz="2400" dirty="0">
                <a:solidFill>
                  <a:srgbClr val="FF0000"/>
                </a:solidFill>
              </a:rPr>
              <a:t>Because of the odd cycles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C2D5B3E-0336-314F-8862-71C06F46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3A43AC85-E0E3-414A-98C0-E60B9634F99D}"/>
              </a:ext>
            </a:extLst>
          </p:cNvPr>
          <p:cNvCxnSpPr>
            <a:cxnSpLocks/>
          </p:cNvCxnSpPr>
          <p:nvPr/>
        </p:nvCxnSpPr>
        <p:spPr>
          <a:xfrm flipV="1">
            <a:off x="7190065" y="2438256"/>
            <a:ext cx="1169729" cy="223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360BF9B5-05A2-CC46-892A-0DA6A1441CC6}"/>
              </a:ext>
            </a:extLst>
          </p:cNvPr>
          <p:cNvCxnSpPr>
            <a:cxnSpLocks/>
          </p:cNvCxnSpPr>
          <p:nvPr/>
        </p:nvCxnSpPr>
        <p:spPr>
          <a:xfrm flipV="1">
            <a:off x="7357406" y="3741802"/>
            <a:ext cx="1237044" cy="699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xmlns="" id="{1F56F022-12DB-BC4A-B736-9AD988F2ADD8}"/>
              </a:ext>
            </a:extLst>
          </p:cNvPr>
          <p:cNvSpPr/>
          <p:nvPr/>
        </p:nvSpPr>
        <p:spPr>
          <a:xfrm>
            <a:off x="7921560" y="140273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C6462F46-EF56-A241-ABFD-3979178DEFD2}"/>
              </a:ext>
            </a:extLst>
          </p:cNvPr>
          <p:cNvSpPr/>
          <p:nvPr/>
        </p:nvSpPr>
        <p:spPr>
          <a:xfrm>
            <a:off x="6161365" y="297217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38771CAA-8C4A-7844-A456-F9681998D229}"/>
              </a:ext>
            </a:extLst>
          </p:cNvPr>
          <p:cNvSpPr/>
          <p:nvPr/>
        </p:nvSpPr>
        <p:spPr>
          <a:xfrm>
            <a:off x="7304365" y="366955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BC00E97C-4C91-C043-88E9-908AD7873744}"/>
              </a:ext>
            </a:extLst>
          </p:cNvPr>
          <p:cNvSpPr/>
          <p:nvPr/>
        </p:nvSpPr>
        <p:spPr>
          <a:xfrm>
            <a:off x="8312809" y="231239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355EFDCB-FA20-D446-9621-D191E6AE8144}"/>
              </a:ext>
            </a:extLst>
          </p:cNvPr>
          <p:cNvSpPr/>
          <p:nvPr/>
        </p:nvSpPr>
        <p:spPr>
          <a:xfrm>
            <a:off x="8427109" y="366955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D8A2AD83-F2FE-A346-BCA7-F9CCAE63C944}"/>
              </a:ext>
            </a:extLst>
          </p:cNvPr>
          <p:cNvSpPr/>
          <p:nvPr/>
        </p:nvSpPr>
        <p:spPr>
          <a:xfrm>
            <a:off x="7075765" y="238232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637AA79B-581B-9D4E-BCC3-76F493D339E2}"/>
              </a:ext>
            </a:extLst>
          </p:cNvPr>
          <p:cNvCxnSpPr>
            <a:cxnSpLocks/>
            <a:endCxn id="9" idx="5"/>
          </p:cNvCxnSpPr>
          <p:nvPr/>
        </p:nvCxnSpPr>
        <p:spPr>
          <a:xfrm>
            <a:off x="6275665" y="3114012"/>
            <a:ext cx="1223822" cy="750664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2DF7A5E6-CF6D-2C47-877A-88C00059742A}"/>
              </a:ext>
            </a:extLst>
          </p:cNvPr>
          <p:cNvCxnSpPr>
            <a:cxnSpLocks/>
          </p:cNvCxnSpPr>
          <p:nvPr/>
        </p:nvCxnSpPr>
        <p:spPr>
          <a:xfrm flipV="1">
            <a:off x="6293740" y="2493100"/>
            <a:ext cx="852643" cy="596527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17DF0499-F947-F743-BD35-258F81B7DE45}"/>
              </a:ext>
            </a:extLst>
          </p:cNvPr>
          <p:cNvCxnSpPr>
            <a:cxnSpLocks/>
          </p:cNvCxnSpPr>
          <p:nvPr/>
        </p:nvCxnSpPr>
        <p:spPr>
          <a:xfrm flipV="1">
            <a:off x="7252489" y="1604978"/>
            <a:ext cx="735022" cy="802582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6C7EDA32-40A2-6C43-BEDC-DE1584D5AA19}"/>
              </a:ext>
            </a:extLst>
          </p:cNvPr>
          <p:cNvCxnSpPr>
            <a:cxnSpLocks/>
          </p:cNvCxnSpPr>
          <p:nvPr/>
        </p:nvCxnSpPr>
        <p:spPr>
          <a:xfrm flipH="1" flipV="1">
            <a:off x="8418890" y="2493100"/>
            <a:ext cx="160206" cy="1248702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8014FCF-D1AB-5346-B3F2-346A0FCBC0F7}"/>
              </a:ext>
            </a:extLst>
          </p:cNvPr>
          <p:cNvSpPr txBox="1"/>
          <p:nvPr/>
        </p:nvSpPr>
        <p:spPr>
          <a:xfrm>
            <a:off x="7582870" y="1217583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184AE28-7911-5644-BDCE-68A99B8EA81F}"/>
              </a:ext>
            </a:extLst>
          </p:cNvPr>
          <p:cNvSpPr txBox="1"/>
          <p:nvPr/>
        </p:nvSpPr>
        <p:spPr>
          <a:xfrm>
            <a:off x="6781709" y="2172792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4295DC5-C7B5-D844-B636-6D4BB2684962}"/>
              </a:ext>
            </a:extLst>
          </p:cNvPr>
          <p:cNvSpPr txBox="1"/>
          <p:nvPr/>
        </p:nvSpPr>
        <p:spPr>
          <a:xfrm>
            <a:off x="5867400" y="2853962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39A7AEE-4E3B-FB47-8EB6-A5FF5FF6C35F}"/>
              </a:ext>
            </a:extLst>
          </p:cNvPr>
          <p:cNvSpPr txBox="1"/>
          <p:nvPr/>
        </p:nvSpPr>
        <p:spPr>
          <a:xfrm>
            <a:off x="7103727" y="3893903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AF06EA7-1FEB-324C-8EF8-0ED640F787A4}"/>
              </a:ext>
            </a:extLst>
          </p:cNvPr>
          <p:cNvSpPr txBox="1"/>
          <p:nvPr/>
        </p:nvSpPr>
        <p:spPr>
          <a:xfrm>
            <a:off x="8674742" y="3657600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423C4DB-3624-C04F-814D-96E22E3F0849}"/>
              </a:ext>
            </a:extLst>
          </p:cNvPr>
          <p:cNvSpPr txBox="1"/>
          <p:nvPr/>
        </p:nvSpPr>
        <p:spPr>
          <a:xfrm>
            <a:off x="8312809" y="1885890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87FCDE63-954F-5842-9A0D-C2B1D9522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659" y="4473181"/>
            <a:ext cx="2486978" cy="17392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E286F32-D2DA-FD45-8C1B-5DBE14043EF5}"/>
              </a:ext>
            </a:extLst>
          </p:cNvPr>
          <p:cNvSpPr txBox="1"/>
          <p:nvPr/>
        </p:nvSpPr>
        <p:spPr>
          <a:xfrm>
            <a:off x="4212509" y="2312391"/>
            <a:ext cx="174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Lucky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226F43F-92E0-BC4D-83CB-829A4667DD95}"/>
              </a:ext>
            </a:extLst>
          </p:cNvPr>
          <p:cNvSpPr txBox="1"/>
          <p:nvPr/>
        </p:nvSpPr>
        <p:spPr>
          <a:xfrm>
            <a:off x="4257127" y="3350067"/>
            <a:ext cx="174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Unlucky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628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33560F-BAA4-0F44-93C6-4DB688BA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 cycle is pivotal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7FC5C4-D13C-B74A-AD7D-46FA2F3D7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372513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 an odd cycle there will be two unmatched edges that share a vertex.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Edges 12 and 15 share vertex 5</a:t>
            </a:r>
          </a:p>
          <a:p>
            <a:r>
              <a:rPr lang="en-US" dirty="0"/>
              <a:t>If the DFS starts from this vertex and the cycle is traversed the “</a:t>
            </a:r>
            <a:r>
              <a:rPr lang="en-US" dirty="0">
                <a:solidFill>
                  <a:srgbClr val="FF0000"/>
                </a:solidFill>
              </a:rPr>
              <a:t>unlucky</a:t>
            </a:r>
            <a:r>
              <a:rPr lang="en-US" dirty="0"/>
              <a:t>” direction we will miss the augmenting path.</a:t>
            </a:r>
          </a:p>
          <a:p>
            <a:r>
              <a:rPr lang="en-US" dirty="0">
                <a:solidFill>
                  <a:srgbClr val="FF0000"/>
                </a:solidFill>
              </a:rPr>
              <a:t>We would not have these troubles if there was no odd cycles!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D32F3F2-6851-0740-8EA2-6EF2C06DD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9FA88C5D-2AF2-6F48-9A1A-BC306A6306B8}"/>
              </a:ext>
            </a:extLst>
          </p:cNvPr>
          <p:cNvCxnSpPr>
            <a:cxnSpLocks/>
          </p:cNvCxnSpPr>
          <p:nvPr/>
        </p:nvCxnSpPr>
        <p:spPr>
          <a:xfrm flipV="1">
            <a:off x="7190065" y="2438256"/>
            <a:ext cx="1169729" cy="223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EBEA79C4-1772-B04C-B4B9-D602DD5434B0}"/>
              </a:ext>
            </a:extLst>
          </p:cNvPr>
          <p:cNvCxnSpPr>
            <a:cxnSpLocks/>
          </p:cNvCxnSpPr>
          <p:nvPr/>
        </p:nvCxnSpPr>
        <p:spPr>
          <a:xfrm flipV="1">
            <a:off x="7357406" y="3741802"/>
            <a:ext cx="1237044" cy="699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xmlns="" id="{C099655F-74B8-824D-8044-61523FD4322F}"/>
              </a:ext>
            </a:extLst>
          </p:cNvPr>
          <p:cNvSpPr/>
          <p:nvPr/>
        </p:nvSpPr>
        <p:spPr>
          <a:xfrm>
            <a:off x="6161365" y="297217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5CA7EF91-E5F5-B546-ACA2-EAA9785E756E}"/>
              </a:ext>
            </a:extLst>
          </p:cNvPr>
          <p:cNvSpPr/>
          <p:nvPr/>
        </p:nvSpPr>
        <p:spPr>
          <a:xfrm>
            <a:off x="7304365" y="366955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8B31E2AC-9672-C949-BC72-FB3B5F389855}"/>
              </a:ext>
            </a:extLst>
          </p:cNvPr>
          <p:cNvSpPr/>
          <p:nvPr/>
        </p:nvSpPr>
        <p:spPr>
          <a:xfrm>
            <a:off x="8312809" y="231239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D4C1E50C-A818-D344-8144-00534ED5AF4A}"/>
              </a:ext>
            </a:extLst>
          </p:cNvPr>
          <p:cNvSpPr/>
          <p:nvPr/>
        </p:nvSpPr>
        <p:spPr>
          <a:xfrm>
            <a:off x="8427109" y="366955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894066CA-DE03-E646-8C16-94AE72DBC5E0}"/>
              </a:ext>
            </a:extLst>
          </p:cNvPr>
          <p:cNvSpPr/>
          <p:nvPr/>
        </p:nvSpPr>
        <p:spPr>
          <a:xfrm>
            <a:off x="7075765" y="238232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4148BA4E-BAE9-AA49-BC58-CE34A78C482F}"/>
              </a:ext>
            </a:extLst>
          </p:cNvPr>
          <p:cNvCxnSpPr>
            <a:cxnSpLocks/>
            <a:endCxn id="9" idx="5"/>
          </p:cNvCxnSpPr>
          <p:nvPr/>
        </p:nvCxnSpPr>
        <p:spPr>
          <a:xfrm>
            <a:off x="6275665" y="3114012"/>
            <a:ext cx="1223822" cy="750664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35F5A2D5-09FF-3547-8CC6-45BF32B3B529}"/>
              </a:ext>
            </a:extLst>
          </p:cNvPr>
          <p:cNvCxnSpPr>
            <a:cxnSpLocks/>
          </p:cNvCxnSpPr>
          <p:nvPr/>
        </p:nvCxnSpPr>
        <p:spPr>
          <a:xfrm flipV="1">
            <a:off x="6293740" y="2493100"/>
            <a:ext cx="852643" cy="596527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51438D7D-4414-654B-9E84-19AF5F01B9E8}"/>
              </a:ext>
            </a:extLst>
          </p:cNvPr>
          <p:cNvCxnSpPr>
            <a:cxnSpLocks/>
          </p:cNvCxnSpPr>
          <p:nvPr/>
        </p:nvCxnSpPr>
        <p:spPr>
          <a:xfrm flipH="1" flipV="1">
            <a:off x="8418890" y="2493100"/>
            <a:ext cx="160206" cy="1248702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EEC4218-B7F2-7541-97D1-0E9EEC1A9F2C}"/>
              </a:ext>
            </a:extLst>
          </p:cNvPr>
          <p:cNvSpPr txBox="1"/>
          <p:nvPr/>
        </p:nvSpPr>
        <p:spPr>
          <a:xfrm>
            <a:off x="6781709" y="2172792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06923C8-4948-CC4E-AE73-8EB8B665F86D}"/>
              </a:ext>
            </a:extLst>
          </p:cNvPr>
          <p:cNvSpPr txBox="1"/>
          <p:nvPr/>
        </p:nvSpPr>
        <p:spPr>
          <a:xfrm>
            <a:off x="5867400" y="2853962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3AEDA9F-0799-3E4F-90E1-AA0AB204B344}"/>
              </a:ext>
            </a:extLst>
          </p:cNvPr>
          <p:cNvSpPr txBox="1"/>
          <p:nvPr/>
        </p:nvSpPr>
        <p:spPr>
          <a:xfrm>
            <a:off x="7103727" y="3893903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63B3DEA-07B1-A24D-9138-EE74C71AA6B2}"/>
              </a:ext>
            </a:extLst>
          </p:cNvPr>
          <p:cNvSpPr txBox="1"/>
          <p:nvPr/>
        </p:nvSpPr>
        <p:spPr>
          <a:xfrm>
            <a:off x="8674742" y="3657600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026FF98-1201-AE4A-88E7-3AAF995022C1}"/>
              </a:ext>
            </a:extLst>
          </p:cNvPr>
          <p:cNvSpPr txBox="1"/>
          <p:nvPr/>
        </p:nvSpPr>
        <p:spPr>
          <a:xfrm>
            <a:off x="8312809" y="1885890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0CB2EA30-8248-EC4E-B04B-9F4161BAADF9}"/>
              </a:ext>
            </a:extLst>
          </p:cNvPr>
          <p:cNvSpPr/>
          <p:nvPr/>
        </p:nvSpPr>
        <p:spPr>
          <a:xfrm>
            <a:off x="7921560" y="140273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D96F5D9E-39BE-FF42-8DFA-185D96BD812A}"/>
              </a:ext>
            </a:extLst>
          </p:cNvPr>
          <p:cNvCxnSpPr>
            <a:cxnSpLocks/>
          </p:cNvCxnSpPr>
          <p:nvPr/>
        </p:nvCxnSpPr>
        <p:spPr>
          <a:xfrm flipV="1">
            <a:off x="7252489" y="1604978"/>
            <a:ext cx="735022" cy="802582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C3CF6CF-BBD4-4445-A843-F660A84043F3}"/>
              </a:ext>
            </a:extLst>
          </p:cNvPr>
          <p:cNvSpPr txBox="1"/>
          <p:nvPr/>
        </p:nvSpPr>
        <p:spPr>
          <a:xfrm>
            <a:off x="7582870" y="1217583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01065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933241-2CF3-D448-8354-561C25E37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Bipartite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C3B27EA-E9A8-9A48-92D0-EB21314180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58200" cy="4983162"/>
              </a:xfrm>
            </p:spPr>
            <p:txBody>
              <a:bodyPr>
                <a:noAutofit/>
              </a:bodyPr>
              <a:lstStyle/>
              <a:p>
                <a:r>
                  <a:rPr lang="en-GB" sz="2800" dirty="0"/>
                  <a:t>A graph is bipartite </a:t>
                </a:r>
                <a:r>
                  <a:rPr lang="en-GB" sz="2800" i="1" dirty="0" err="1"/>
                  <a:t>iff</a:t>
                </a:r>
                <a:r>
                  <a:rPr lang="en-GB" sz="2800" dirty="0"/>
                  <a:t> it contains no odd cycle.</a:t>
                </a:r>
              </a:p>
              <a:p>
                <a:pPr lvl="1"/>
                <a:r>
                  <a:rPr lang="en-GB" dirty="0"/>
                  <a:t>Proof: </a:t>
                </a:r>
              </a:p>
              <a:p>
                <a:pPr lvl="1"/>
                <a:endParaRPr lang="en-GB" sz="1000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marL="457200" lvl="1" indent="0">
                  <a:buNone/>
                </a:pPr>
                <a:endParaRPr lang="en-GB" sz="1000" dirty="0"/>
              </a:p>
              <a:p>
                <a:r>
                  <a:rPr lang="en-GB" sz="2400" dirty="0"/>
                  <a:t>A graph is bipartite </a:t>
                </a:r>
                <a:r>
                  <a:rPr lang="en-GB" sz="2400" i="1" dirty="0" err="1"/>
                  <a:t>iff</a:t>
                </a:r>
                <a:r>
                  <a:rPr lang="en-GB" sz="2400" dirty="0"/>
                  <a:t> it is 2-colourable.</a:t>
                </a:r>
              </a:p>
              <a:p>
                <a:r>
                  <a:rPr lang="en-GB" sz="2400" dirty="0"/>
                  <a:t>A graph is bipartite </a:t>
                </a:r>
                <a:r>
                  <a:rPr lang="en-GB" sz="2400" i="1" dirty="0" err="1"/>
                  <a:t>iff</a:t>
                </a:r>
                <a:r>
                  <a:rPr lang="en-GB" sz="2400" dirty="0"/>
                  <a:t> the adjacency matrix A satisfies trace </a:t>
                </a:r>
                <a:r>
                  <a:rPr lang="en-GB" sz="2400" i="1" dirty="0" err="1"/>
                  <a:t>tr</a:t>
                </a:r>
                <a:r>
                  <a:rPr lang="en-GB" sz="2400" dirty="0"/>
                  <a:t>(A</a:t>
                </a:r>
                <a:r>
                  <a:rPr lang="en-GB" sz="2400" i="1" baseline="30000" dirty="0"/>
                  <a:t>k</a:t>
                </a:r>
                <a:r>
                  <a:rPr lang="en-GB" sz="2400" dirty="0"/>
                  <a:t>) = 0 for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=3, 5, 7, …, 2</m:t>
                    </m:r>
                    <m:d>
                      <m:dPr>
                        <m:begChr m:val="⌈"/>
                        <m:endChr m:val="⌉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−1.</m:t>
                    </m:r>
                  </m:oMath>
                </a14:m>
                <a:r>
                  <a:rPr lang="en-GB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3B27EA-E9A8-9A48-92D0-EB21314180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58200" cy="4983162"/>
              </a:xfrm>
              <a:blipFill>
                <a:blip r:embed="rId2"/>
                <a:stretch>
                  <a:fillRect l="-1351" t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5FC925F-DFDB-6344-BEF9-6E4D7A90D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52" y="2232819"/>
            <a:ext cx="14478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880E773-44AB-C44B-837F-E9C8A17DA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2771299"/>
            <a:ext cx="2309572" cy="23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61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FCA900-683E-764C-9624-1A71985C1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Maximum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4C409D-1F09-6A45-A5D8-BD5846543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686800" cy="2286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Maximum Matching (</a:t>
            </a:r>
            <a:r>
              <a:rPr lang="en-US" b="1" dirty="0">
                <a:solidFill>
                  <a:srgbClr val="FF00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b="1" dirty="0">
                <a:solidFill>
                  <a:srgbClr val="FF0000"/>
                </a:solidFill>
              </a:rPr>
              <a:t>V, E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</a:t>
            </a:r>
            <a:r>
              <a:rPr lang="en-US" dirty="0"/>
              <a:t> ← ∅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While </a:t>
            </a:r>
            <a:r>
              <a:rPr lang="en-US" dirty="0">
                <a:solidFill>
                  <a:srgbClr val="FF0000"/>
                </a:solidFill>
              </a:rPr>
              <a:t>∃ an augmenting path </a:t>
            </a:r>
            <a:r>
              <a:rPr lang="en-US" b="1" dirty="0">
                <a:solidFill>
                  <a:srgbClr val="FF0000"/>
                </a:solidFill>
              </a:rPr>
              <a:t>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w.r.t</a:t>
            </a:r>
            <a:r>
              <a:rPr lang="en-US" dirty="0">
                <a:solidFill>
                  <a:srgbClr val="FF0000"/>
                </a:solidFill>
              </a:rPr>
              <a:t>.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ea typeface="新細明體" panose="02020500000000000000" pitchFamily="18" charset="-120"/>
              </a:rPr>
              <a:t>    Flip the edges in </a:t>
            </a:r>
            <a:r>
              <a:rPr lang="en-US" altLang="zh-TW" b="1" dirty="0">
                <a:ea typeface="新細明體" panose="02020500000000000000" pitchFamily="18" charset="-120"/>
              </a:rPr>
              <a:t>P</a:t>
            </a:r>
            <a:r>
              <a:rPr lang="en-US" altLang="zh-TW" dirty="0">
                <a:ea typeface="新細明體" panose="02020500000000000000" pitchFamily="18" charset="-120"/>
              </a:rPr>
              <a:t>, i.e., perform the </a:t>
            </a:r>
            <a:r>
              <a:rPr lang="en-GB" altLang="zh-TW" dirty="0">
                <a:solidFill>
                  <a:schemeClr val="accent1"/>
                </a:solidFill>
                <a:ea typeface="新細明體" panose="02020500000000000000" pitchFamily="18" charset="-120"/>
              </a:rPr>
              <a:t>symmetric difference </a:t>
            </a:r>
            <a:r>
              <a:rPr lang="en-GB" altLang="zh-TW" dirty="0">
                <a:ea typeface="新細明體" panose="02020500000000000000" pitchFamily="18" charset="-120"/>
              </a:rPr>
              <a:t>operation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ea typeface="新細明體" panose="02020500000000000000" pitchFamily="18" charset="-120"/>
              </a:rPr>
              <a:t>Return </a:t>
            </a:r>
            <a:r>
              <a:rPr lang="en-US" altLang="zh-TW" b="1" dirty="0">
                <a:ea typeface="新細明體" panose="02020500000000000000" pitchFamily="18" charset="-120"/>
              </a:rPr>
              <a:t>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E3A73C0-457F-E345-97B5-0A38EB77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01C469B2-0AAF-0E43-9B72-EC377F4F66DC}"/>
              </a:ext>
            </a:extLst>
          </p:cNvPr>
          <p:cNvSpPr txBox="1">
            <a:spLocks/>
          </p:cNvSpPr>
          <p:nvPr/>
        </p:nvSpPr>
        <p:spPr>
          <a:xfrm>
            <a:off x="3505200" y="4499919"/>
            <a:ext cx="56388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Maximum Matching (</a:t>
            </a:r>
            <a:r>
              <a:rPr lang="en-US" b="1" dirty="0">
                <a:solidFill>
                  <a:srgbClr val="FF00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</a:t>
            </a:r>
            <a:r>
              <a:rPr lang="en-US" dirty="0"/>
              <a:t> ← ∅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DFS at a unmatched vertex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While </a:t>
            </a:r>
            <a:r>
              <a:rPr lang="en-US" dirty="0">
                <a:solidFill>
                  <a:srgbClr val="FF0000"/>
                </a:solidFill>
              </a:rPr>
              <a:t>∃ an augmenting path </a:t>
            </a:r>
            <a:r>
              <a:rPr lang="en-US" b="1" dirty="0">
                <a:solidFill>
                  <a:srgbClr val="FF0000"/>
                </a:solidFill>
              </a:rPr>
              <a:t>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w.r.t</a:t>
            </a:r>
            <a:r>
              <a:rPr lang="en-US" dirty="0"/>
              <a:t>. </a:t>
            </a:r>
            <a:r>
              <a:rPr lang="en-US" b="1" dirty="0"/>
              <a:t>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ea typeface="新細明體" panose="02020500000000000000" pitchFamily="18" charset="-120"/>
              </a:rPr>
              <a:t>    Flip the edges in </a:t>
            </a:r>
            <a:r>
              <a:rPr lang="en-US" altLang="zh-TW" b="1" dirty="0">
                <a:ea typeface="新細明體" panose="02020500000000000000" pitchFamily="18" charset="-120"/>
              </a:rPr>
              <a:t>P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ea typeface="新細明體" panose="02020500000000000000" pitchFamily="18" charset="-120"/>
              </a:rPr>
              <a:t>Return </a:t>
            </a:r>
            <a:r>
              <a:rPr lang="en-US" altLang="zh-TW" b="1" dirty="0">
                <a:ea typeface="新細明體" panose="02020500000000000000" pitchFamily="18" charset="-120"/>
              </a:rPr>
              <a:t>M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26C73759-8C1B-104C-99FE-DFC1434EA145}"/>
              </a:ext>
            </a:extLst>
          </p:cNvPr>
          <p:cNvCxnSpPr/>
          <p:nvPr/>
        </p:nvCxnSpPr>
        <p:spPr>
          <a:xfrm>
            <a:off x="3048000" y="3433119"/>
            <a:ext cx="914400" cy="91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C5CAAF1-FF0B-9E4D-AAD8-857238C17B30}"/>
              </a:ext>
            </a:extLst>
          </p:cNvPr>
          <p:cNvSpPr txBox="1"/>
          <p:nvPr/>
        </p:nvSpPr>
        <p:spPr>
          <a:xfrm>
            <a:off x="3657600" y="3506568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If </a:t>
            </a:r>
            <a:r>
              <a:rPr lang="en-US" sz="2400" b="1" dirty="0">
                <a:solidFill>
                  <a:srgbClr val="FF0000"/>
                </a:solidFill>
              </a:rPr>
              <a:t>G</a:t>
            </a:r>
            <a:r>
              <a:rPr lang="en-US" sz="2400" dirty="0">
                <a:solidFill>
                  <a:srgbClr val="FF0000"/>
                </a:solidFill>
              </a:rPr>
              <a:t> is a bipartite graph</a:t>
            </a:r>
            <a:endParaRPr lang="en-US" sz="2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A789ED48-8C5A-3E4C-B247-1808BA835AEC}"/>
              </a:ext>
            </a:extLst>
          </p:cNvPr>
          <p:cNvSpPr/>
          <p:nvPr/>
        </p:nvSpPr>
        <p:spPr>
          <a:xfrm>
            <a:off x="457200" y="2285673"/>
            <a:ext cx="6858000" cy="5337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B1CC6FB9-6FC0-C145-A7B1-35B28DA01179}"/>
              </a:ext>
            </a:extLst>
          </p:cNvPr>
          <p:cNvSpPr/>
          <p:nvPr/>
        </p:nvSpPr>
        <p:spPr>
          <a:xfrm>
            <a:off x="3643993" y="5103358"/>
            <a:ext cx="4762499" cy="4616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43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xmlns="" id="{9C96527D-C747-B647-A4E5-E46B8FFEDF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Maximum Matching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xmlns="" id="{C74F127F-738C-614D-AF29-41247DC792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Start with arbitrary matching (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in red</a:t>
            </a:r>
            <a:r>
              <a:rPr lang="en-US" altLang="zh-TW" dirty="0">
                <a:ea typeface="新細明體" panose="02020500000000000000" pitchFamily="18" charset="-120"/>
              </a:rPr>
              <a:t>)</a:t>
            </a:r>
          </a:p>
        </p:txBody>
      </p:sp>
      <p:sp>
        <p:nvSpPr>
          <p:cNvPr id="10244" name="Oval 4">
            <a:extLst>
              <a:ext uri="{FF2B5EF4-FFF2-40B4-BE49-F238E27FC236}">
                <a16:creationId xmlns:a16="http://schemas.microsoft.com/office/drawing/2014/main" xmlns="" id="{FB142D87-1B0A-8A49-8412-F37A9AA2A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2924175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5" name="Oval 5">
            <a:extLst>
              <a:ext uri="{FF2B5EF4-FFF2-40B4-BE49-F238E27FC236}">
                <a16:creationId xmlns:a16="http://schemas.microsoft.com/office/drawing/2014/main" xmlns="" id="{D141054B-B401-6948-B504-609C413CE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2925763"/>
            <a:ext cx="576262" cy="5762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6" name="Oval 6">
            <a:extLst>
              <a:ext uri="{FF2B5EF4-FFF2-40B4-BE49-F238E27FC236}">
                <a16:creationId xmlns:a16="http://schemas.microsoft.com/office/drawing/2014/main" xmlns="" id="{EA1FF19F-E3C8-CC40-A780-161B51FC9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2924175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7" name="Oval 7">
            <a:extLst>
              <a:ext uri="{FF2B5EF4-FFF2-40B4-BE49-F238E27FC236}">
                <a16:creationId xmlns:a16="http://schemas.microsoft.com/office/drawing/2014/main" xmlns="" id="{7BFE2EB4-2BC6-CC4E-9FF5-6301AA241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2924175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8" name="Oval 8">
            <a:extLst>
              <a:ext uri="{FF2B5EF4-FFF2-40B4-BE49-F238E27FC236}">
                <a16:creationId xmlns:a16="http://schemas.microsoft.com/office/drawing/2014/main" xmlns="" id="{C2BAC1CB-4DF6-6E4B-BC72-FF22B0A4D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2924175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9" name="Oval 9">
            <a:extLst>
              <a:ext uri="{FF2B5EF4-FFF2-40B4-BE49-F238E27FC236}">
                <a16:creationId xmlns:a16="http://schemas.microsoft.com/office/drawing/2014/main" xmlns="" id="{05CB4DE5-A2C2-7C4A-B895-50E8FC8E7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4867275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0" name="Oval 10">
            <a:extLst>
              <a:ext uri="{FF2B5EF4-FFF2-40B4-BE49-F238E27FC236}">
                <a16:creationId xmlns:a16="http://schemas.microsoft.com/office/drawing/2014/main" xmlns="" id="{36F54DC2-6B76-1843-BBFF-6CFFBD1A0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4868863"/>
            <a:ext cx="576262" cy="5762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1" name="Oval 11">
            <a:extLst>
              <a:ext uri="{FF2B5EF4-FFF2-40B4-BE49-F238E27FC236}">
                <a16:creationId xmlns:a16="http://schemas.microsoft.com/office/drawing/2014/main" xmlns="" id="{EBF0A7D3-E5D6-4F46-81C2-BD8C2F06F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4867275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2" name="Oval 12">
            <a:extLst>
              <a:ext uri="{FF2B5EF4-FFF2-40B4-BE49-F238E27FC236}">
                <a16:creationId xmlns:a16="http://schemas.microsoft.com/office/drawing/2014/main" xmlns="" id="{4490C56F-3D14-DE4E-A115-D43A17B75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4867275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3" name="Oval 13">
            <a:extLst>
              <a:ext uri="{FF2B5EF4-FFF2-40B4-BE49-F238E27FC236}">
                <a16:creationId xmlns:a16="http://schemas.microsoft.com/office/drawing/2014/main" xmlns="" id="{5B82A5DE-28FB-C549-83E1-4720FA176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4867275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0254" name="AutoShape 14">
            <a:extLst>
              <a:ext uri="{FF2B5EF4-FFF2-40B4-BE49-F238E27FC236}">
                <a16:creationId xmlns:a16="http://schemas.microsoft.com/office/drawing/2014/main" xmlns="" id="{B500FD34-88FF-8341-9B31-0EAA569F2A93}"/>
              </a:ext>
            </a:extLst>
          </p:cNvPr>
          <p:cNvCxnSpPr>
            <a:cxnSpLocks noChangeShapeType="1"/>
            <a:stCxn id="10244" idx="5"/>
            <a:endCxn id="10250" idx="0"/>
          </p:cNvCxnSpPr>
          <p:nvPr/>
        </p:nvCxnSpPr>
        <p:spPr bwMode="auto">
          <a:xfrm>
            <a:off x="2400300" y="3416300"/>
            <a:ext cx="947738" cy="1452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55" name="AutoShape 15">
            <a:extLst>
              <a:ext uri="{FF2B5EF4-FFF2-40B4-BE49-F238E27FC236}">
                <a16:creationId xmlns:a16="http://schemas.microsoft.com/office/drawing/2014/main" xmlns="" id="{D9386081-15BC-2849-9B2E-38948553F813}"/>
              </a:ext>
            </a:extLst>
          </p:cNvPr>
          <p:cNvCxnSpPr>
            <a:cxnSpLocks noChangeShapeType="1"/>
            <a:stCxn id="10244" idx="4"/>
            <a:endCxn id="10249" idx="0"/>
          </p:cNvCxnSpPr>
          <p:nvPr/>
        </p:nvCxnSpPr>
        <p:spPr bwMode="auto">
          <a:xfrm>
            <a:off x="2197100" y="3500438"/>
            <a:ext cx="0" cy="1366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56" name="AutoShape 16">
            <a:extLst>
              <a:ext uri="{FF2B5EF4-FFF2-40B4-BE49-F238E27FC236}">
                <a16:creationId xmlns:a16="http://schemas.microsoft.com/office/drawing/2014/main" xmlns="" id="{67BDD49B-3885-C640-B20B-1129CADB7577}"/>
              </a:ext>
            </a:extLst>
          </p:cNvPr>
          <p:cNvCxnSpPr>
            <a:cxnSpLocks noChangeShapeType="1"/>
            <a:stCxn id="10245" idx="5"/>
            <a:endCxn id="10252" idx="0"/>
          </p:cNvCxnSpPr>
          <p:nvPr/>
        </p:nvCxnSpPr>
        <p:spPr bwMode="auto">
          <a:xfrm>
            <a:off x="3551238" y="3417888"/>
            <a:ext cx="1957387" cy="1449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57" name="AutoShape 17">
            <a:extLst>
              <a:ext uri="{FF2B5EF4-FFF2-40B4-BE49-F238E27FC236}">
                <a16:creationId xmlns:a16="http://schemas.microsoft.com/office/drawing/2014/main" xmlns="" id="{8F7D2A57-1359-4846-8A5B-2AF64B03D84E}"/>
              </a:ext>
            </a:extLst>
          </p:cNvPr>
          <p:cNvCxnSpPr>
            <a:cxnSpLocks noChangeShapeType="1"/>
            <a:stCxn id="10245" idx="4"/>
            <a:endCxn id="10251" idx="0"/>
          </p:cNvCxnSpPr>
          <p:nvPr/>
        </p:nvCxnSpPr>
        <p:spPr bwMode="auto">
          <a:xfrm>
            <a:off x="3348038" y="3502025"/>
            <a:ext cx="1081087" cy="1365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58" name="AutoShape 18">
            <a:extLst>
              <a:ext uri="{FF2B5EF4-FFF2-40B4-BE49-F238E27FC236}">
                <a16:creationId xmlns:a16="http://schemas.microsoft.com/office/drawing/2014/main" xmlns="" id="{9C628465-5058-5D49-98E5-376B7AF0046A}"/>
              </a:ext>
            </a:extLst>
          </p:cNvPr>
          <p:cNvCxnSpPr>
            <a:cxnSpLocks noChangeShapeType="1"/>
            <a:stCxn id="10245" idx="3"/>
            <a:endCxn id="10249" idx="0"/>
          </p:cNvCxnSpPr>
          <p:nvPr/>
        </p:nvCxnSpPr>
        <p:spPr bwMode="auto">
          <a:xfrm flipH="1">
            <a:off x="2197100" y="3417888"/>
            <a:ext cx="946150" cy="1449387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59" name="AutoShape 19">
            <a:extLst>
              <a:ext uri="{FF2B5EF4-FFF2-40B4-BE49-F238E27FC236}">
                <a16:creationId xmlns:a16="http://schemas.microsoft.com/office/drawing/2014/main" xmlns="" id="{45CC64E6-D412-444B-940E-CD24D185559A}"/>
              </a:ext>
            </a:extLst>
          </p:cNvPr>
          <p:cNvCxnSpPr>
            <a:cxnSpLocks noChangeShapeType="1"/>
            <a:stCxn id="10250" idx="7"/>
            <a:endCxn id="10248" idx="3"/>
          </p:cNvCxnSpPr>
          <p:nvPr/>
        </p:nvCxnSpPr>
        <p:spPr bwMode="auto">
          <a:xfrm flipV="1">
            <a:off x="3551238" y="3416300"/>
            <a:ext cx="2833687" cy="1536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60" name="AutoShape 20">
            <a:extLst>
              <a:ext uri="{FF2B5EF4-FFF2-40B4-BE49-F238E27FC236}">
                <a16:creationId xmlns:a16="http://schemas.microsoft.com/office/drawing/2014/main" xmlns="" id="{5ED248F7-029D-B443-B0D9-456DCE362AC7}"/>
              </a:ext>
            </a:extLst>
          </p:cNvPr>
          <p:cNvCxnSpPr>
            <a:cxnSpLocks noChangeShapeType="1"/>
            <a:stCxn id="10248" idx="4"/>
            <a:endCxn id="10253" idx="0"/>
          </p:cNvCxnSpPr>
          <p:nvPr/>
        </p:nvCxnSpPr>
        <p:spPr bwMode="auto">
          <a:xfrm>
            <a:off x="6589713" y="3500438"/>
            <a:ext cx="0" cy="1366837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61" name="AutoShape 21">
            <a:extLst>
              <a:ext uri="{FF2B5EF4-FFF2-40B4-BE49-F238E27FC236}">
                <a16:creationId xmlns:a16="http://schemas.microsoft.com/office/drawing/2014/main" xmlns="" id="{D628E020-68BB-B74E-824A-71E666526A19}"/>
              </a:ext>
            </a:extLst>
          </p:cNvPr>
          <p:cNvCxnSpPr>
            <a:cxnSpLocks noChangeShapeType="1"/>
            <a:stCxn id="10246" idx="5"/>
            <a:endCxn id="10253" idx="1"/>
          </p:cNvCxnSpPr>
          <p:nvPr/>
        </p:nvCxnSpPr>
        <p:spPr bwMode="auto">
          <a:xfrm>
            <a:off x="4632325" y="3416300"/>
            <a:ext cx="1752600" cy="1535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62" name="AutoShape 22">
            <a:extLst>
              <a:ext uri="{FF2B5EF4-FFF2-40B4-BE49-F238E27FC236}">
                <a16:creationId xmlns:a16="http://schemas.microsoft.com/office/drawing/2014/main" xmlns="" id="{F3DA5F23-55BB-8641-9E9A-CCB89AF8D89B}"/>
              </a:ext>
            </a:extLst>
          </p:cNvPr>
          <p:cNvCxnSpPr>
            <a:cxnSpLocks noChangeShapeType="1"/>
            <a:stCxn id="10247" idx="3"/>
            <a:endCxn id="10251" idx="0"/>
          </p:cNvCxnSpPr>
          <p:nvPr/>
        </p:nvCxnSpPr>
        <p:spPr bwMode="auto">
          <a:xfrm flipH="1">
            <a:off x="4429125" y="3416300"/>
            <a:ext cx="874713" cy="1450975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63" name="AutoShape 23">
            <a:extLst>
              <a:ext uri="{FF2B5EF4-FFF2-40B4-BE49-F238E27FC236}">
                <a16:creationId xmlns:a16="http://schemas.microsoft.com/office/drawing/2014/main" xmlns="" id="{71FF30C2-5150-444E-A216-B17733B3C776}"/>
              </a:ext>
            </a:extLst>
          </p:cNvPr>
          <p:cNvCxnSpPr>
            <a:cxnSpLocks noChangeShapeType="1"/>
            <a:stCxn id="10247" idx="4"/>
            <a:endCxn id="10252" idx="0"/>
          </p:cNvCxnSpPr>
          <p:nvPr/>
        </p:nvCxnSpPr>
        <p:spPr bwMode="auto">
          <a:xfrm>
            <a:off x="5508625" y="3500438"/>
            <a:ext cx="0" cy="1366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64" name="AutoShape 24">
            <a:extLst>
              <a:ext uri="{FF2B5EF4-FFF2-40B4-BE49-F238E27FC236}">
                <a16:creationId xmlns:a16="http://schemas.microsoft.com/office/drawing/2014/main" xmlns="" id="{3C84C9B9-88CC-AC4D-B9E1-6F4CF6FFF65B}"/>
              </a:ext>
            </a:extLst>
          </p:cNvPr>
          <p:cNvCxnSpPr>
            <a:cxnSpLocks noChangeShapeType="1"/>
            <a:stCxn id="10246" idx="3"/>
            <a:endCxn id="10250" idx="0"/>
          </p:cNvCxnSpPr>
          <p:nvPr/>
        </p:nvCxnSpPr>
        <p:spPr bwMode="auto">
          <a:xfrm flipH="1">
            <a:off x="3348038" y="3416300"/>
            <a:ext cx="876300" cy="1452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92050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xmlns="" id="{20F05D10-76DA-D84B-99A2-4AA699BB20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Maximum Matching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xmlns="" id="{138A072E-6F09-DF41-A321-115DB81FDF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Pick a free vertex in the bottom, run DFS</a:t>
            </a:r>
          </a:p>
        </p:txBody>
      </p:sp>
      <p:sp>
        <p:nvSpPr>
          <p:cNvPr id="11268" name="Oval 4">
            <a:extLst>
              <a:ext uri="{FF2B5EF4-FFF2-40B4-BE49-F238E27FC236}">
                <a16:creationId xmlns:a16="http://schemas.microsoft.com/office/drawing/2014/main" xmlns="" id="{2776805C-4EB2-684F-8648-A38A614E1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2924175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9" name="Oval 5">
            <a:extLst>
              <a:ext uri="{FF2B5EF4-FFF2-40B4-BE49-F238E27FC236}">
                <a16:creationId xmlns:a16="http://schemas.microsoft.com/office/drawing/2014/main" xmlns="" id="{C8210A0A-FC70-1542-8FD7-A8043DFD2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2925763"/>
            <a:ext cx="576262" cy="5762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0" name="Oval 6">
            <a:extLst>
              <a:ext uri="{FF2B5EF4-FFF2-40B4-BE49-F238E27FC236}">
                <a16:creationId xmlns:a16="http://schemas.microsoft.com/office/drawing/2014/main" xmlns="" id="{59FD73F8-8975-4C4E-88F3-09648C2A6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2924175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1" name="Oval 7">
            <a:extLst>
              <a:ext uri="{FF2B5EF4-FFF2-40B4-BE49-F238E27FC236}">
                <a16:creationId xmlns:a16="http://schemas.microsoft.com/office/drawing/2014/main" xmlns="" id="{5F96B549-1CFD-934E-B1B3-7A407A86B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2924175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2" name="Oval 8">
            <a:extLst>
              <a:ext uri="{FF2B5EF4-FFF2-40B4-BE49-F238E27FC236}">
                <a16:creationId xmlns:a16="http://schemas.microsoft.com/office/drawing/2014/main" xmlns="" id="{E9BF2114-9C4F-CD4D-8A42-04A1DB7A4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2924175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3" name="Oval 9">
            <a:extLst>
              <a:ext uri="{FF2B5EF4-FFF2-40B4-BE49-F238E27FC236}">
                <a16:creationId xmlns:a16="http://schemas.microsoft.com/office/drawing/2014/main" xmlns="" id="{FB8DEF94-6D78-B74B-A2B5-E7B3E00A0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4867275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" name="Oval 10">
            <a:extLst>
              <a:ext uri="{FF2B5EF4-FFF2-40B4-BE49-F238E27FC236}">
                <a16:creationId xmlns:a16="http://schemas.microsoft.com/office/drawing/2014/main" xmlns="" id="{00A8FDD2-C1AF-184F-84CD-6956AA0A1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4868863"/>
            <a:ext cx="576262" cy="5762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5" name="Oval 11">
            <a:extLst>
              <a:ext uri="{FF2B5EF4-FFF2-40B4-BE49-F238E27FC236}">
                <a16:creationId xmlns:a16="http://schemas.microsoft.com/office/drawing/2014/main" xmlns="" id="{2F021DDE-497F-B840-BA15-119ABE6A9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4867275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6" name="Oval 12">
            <a:extLst>
              <a:ext uri="{FF2B5EF4-FFF2-40B4-BE49-F238E27FC236}">
                <a16:creationId xmlns:a16="http://schemas.microsoft.com/office/drawing/2014/main" xmlns="" id="{F637C7BA-A7D9-0242-B1A9-717F1217D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4867275"/>
            <a:ext cx="576263" cy="576263"/>
          </a:xfrm>
          <a:prstGeom prst="ellipse">
            <a:avLst/>
          </a:prstGeom>
          <a:solidFill>
            <a:srgbClr val="FFFF66"/>
          </a:solidFill>
          <a:ln w="635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7" name="Oval 13">
            <a:extLst>
              <a:ext uri="{FF2B5EF4-FFF2-40B4-BE49-F238E27FC236}">
                <a16:creationId xmlns:a16="http://schemas.microsoft.com/office/drawing/2014/main" xmlns="" id="{CF03DB59-D245-394A-A521-A02859870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4867275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1278" name="AutoShape 14">
            <a:extLst>
              <a:ext uri="{FF2B5EF4-FFF2-40B4-BE49-F238E27FC236}">
                <a16:creationId xmlns:a16="http://schemas.microsoft.com/office/drawing/2014/main" xmlns="" id="{9A631F04-BB01-D045-AA13-FD75C388C220}"/>
              </a:ext>
            </a:extLst>
          </p:cNvPr>
          <p:cNvCxnSpPr>
            <a:cxnSpLocks noChangeShapeType="1"/>
            <a:stCxn id="11268" idx="5"/>
            <a:endCxn id="11274" idx="0"/>
          </p:cNvCxnSpPr>
          <p:nvPr/>
        </p:nvCxnSpPr>
        <p:spPr bwMode="auto">
          <a:xfrm>
            <a:off x="2400300" y="3416300"/>
            <a:ext cx="947738" cy="1452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79" name="AutoShape 15">
            <a:extLst>
              <a:ext uri="{FF2B5EF4-FFF2-40B4-BE49-F238E27FC236}">
                <a16:creationId xmlns:a16="http://schemas.microsoft.com/office/drawing/2014/main" xmlns="" id="{9C51C86C-1F47-BC4D-8CBE-510A60D52234}"/>
              </a:ext>
            </a:extLst>
          </p:cNvPr>
          <p:cNvCxnSpPr>
            <a:cxnSpLocks noChangeShapeType="1"/>
            <a:stCxn id="11268" idx="4"/>
            <a:endCxn id="11273" idx="0"/>
          </p:cNvCxnSpPr>
          <p:nvPr/>
        </p:nvCxnSpPr>
        <p:spPr bwMode="auto">
          <a:xfrm>
            <a:off x="2197100" y="3500438"/>
            <a:ext cx="0" cy="13668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0" name="AutoShape 16">
            <a:extLst>
              <a:ext uri="{FF2B5EF4-FFF2-40B4-BE49-F238E27FC236}">
                <a16:creationId xmlns:a16="http://schemas.microsoft.com/office/drawing/2014/main" xmlns="" id="{435C950A-D766-DE48-9D47-2D7D50F9FD3D}"/>
              </a:ext>
            </a:extLst>
          </p:cNvPr>
          <p:cNvCxnSpPr>
            <a:cxnSpLocks noChangeShapeType="1"/>
            <a:stCxn id="11269" idx="5"/>
            <a:endCxn id="11276" idx="0"/>
          </p:cNvCxnSpPr>
          <p:nvPr/>
        </p:nvCxnSpPr>
        <p:spPr bwMode="auto">
          <a:xfrm>
            <a:off x="3551238" y="3417888"/>
            <a:ext cx="1957387" cy="1430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1" name="AutoShape 17">
            <a:extLst>
              <a:ext uri="{FF2B5EF4-FFF2-40B4-BE49-F238E27FC236}">
                <a16:creationId xmlns:a16="http://schemas.microsoft.com/office/drawing/2014/main" xmlns="" id="{36330D77-412C-4247-B93F-97CE80F7FF1A}"/>
              </a:ext>
            </a:extLst>
          </p:cNvPr>
          <p:cNvCxnSpPr>
            <a:cxnSpLocks noChangeShapeType="1"/>
            <a:stCxn id="11269" idx="4"/>
            <a:endCxn id="11275" idx="0"/>
          </p:cNvCxnSpPr>
          <p:nvPr/>
        </p:nvCxnSpPr>
        <p:spPr bwMode="auto">
          <a:xfrm>
            <a:off x="3348038" y="3502025"/>
            <a:ext cx="1081087" cy="1365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2" name="AutoShape 18">
            <a:extLst>
              <a:ext uri="{FF2B5EF4-FFF2-40B4-BE49-F238E27FC236}">
                <a16:creationId xmlns:a16="http://schemas.microsoft.com/office/drawing/2014/main" xmlns="" id="{B7967D9F-47C1-914F-AAB3-5A2789C9C664}"/>
              </a:ext>
            </a:extLst>
          </p:cNvPr>
          <p:cNvCxnSpPr>
            <a:cxnSpLocks noChangeShapeType="1"/>
            <a:stCxn id="11269" idx="3"/>
            <a:endCxn id="11273" idx="0"/>
          </p:cNvCxnSpPr>
          <p:nvPr/>
        </p:nvCxnSpPr>
        <p:spPr bwMode="auto">
          <a:xfrm flipH="1">
            <a:off x="2197100" y="3417888"/>
            <a:ext cx="946150" cy="1449387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3" name="AutoShape 19">
            <a:extLst>
              <a:ext uri="{FF2B5EF4-FFF2-40B4-BE49-F238E27FC236}">
                <a16:creationId xmlns:a16="http://schemas.microsoft.com/office/drawing/2014/main" xmlns="" id="{B18F253B-D5F9-0044-B28C-5F1B1F8FF363}"/>
              </a:ext>
            </a:extLst>
          </p:cNvPr>
          <p:cNvCxnSpPr>
            <a:cxnSpLocks noChangeShapeType="1"/>
            <a:stCxn id="11274" idx="7"/>
            <a:endCxn id="11272" idx="3"/>
          </p:cNvCxnSpPr>
          <p:nvPr/>
        </p:nvCxnSpPr>
        <p:spPr bwMode="auto">
          <a:xfrm flipV="1">
            <a:off x="3551238" y="3416300"/>
            <a:ext cx="2833687" cy="1536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4" name="AutoShape 20">
            <a:extLst>
              <a:ext uri="{FF2B5EF4-FFF2-40B4-BE49-F238E27FC236}">
                <a16:creationId xmlns:a16="http://schemas.microsoft.com/office/drawing/2014/main" xmlns="" id="{E4588812-8D5A-F640-8C8E-7351FDFB2B0C}"/>
              </a:ext>
            </a:extLst>
          </p:cNvPr>
          <p:cNvCxnSpPr>
            <a:cxnSpLocks noChangeShapeType="1"/>
            <a:stCxn id="11272" idx="4"/>
            <a:endCxn id="11277" idx="0"/>
          </p:cNvCxnSpPr>
          <p:nvPr/>
        </p:nvCxnSpPr>
        <p:spPr bwMode="auto">
          <a:xfrm>
            <a:off x="6589713" y="3500438"/>
            <a:ext cx="0" cy="1366837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5" name="AutoShape 21">
            <a:extLst>
              <a:ext uri="{FF2B5EF4-FFF2-40B4-BE49-F238E27FC236}">
                <a16:creationId xmlns:a16="http://schemas.microsoft.com/office/drawing/2014/main" xmlns="" id="{D5F61BAF-3178-4448-88B5-104E0C964732}"/>
              </a:ext>
            </a:extLst>
          </p:cNvPr>
          <p:cNvCxnSpPr>
            <a:cxnSpLocks noChangeShapeType="1"/>
            <a:stCxn id="11270" idx="5"/>
            <a:endCxn id="11277" idx="1"/>
          </p:cNvCxnSpPr>
          <p:nvPr/>
        </p:nvCxnSpPr>
        <p:spPr bwMode="auto">
          <a:xfrm>
            <a:off x="4632325" y="3416300"/>
            <a:ext cx="1752600" cy="1535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6" name="AutoShape 22">
            <a:extLst>
              <a:ext uri="{FF2B5EF4-FFF2-40B4-BE49-F238E27FC236}">
                <a16:creationId xmlns:a16="http://schemas.microsoft.com/office/drawing/2014/main" xmlns="" id="{6C1776E2-3324-FD4B-A07C-FB3993E105D9}"/>
              </a:ext>
            </a:extLst>
          </p:cNvPr>
          <p:cNvCxnSpPr>
            <a:cxnSpLocks noChangeShapeType="1"/>
            <a:stCxn id="11271" idx="3"/>
            <a:endCxn id="11275" idx="0"/>
          </p:cNvCxnSpPr>
          <p:nvPr/>
        </p:nvCxnSpPr>
        <p:spPr bwMode="auto">
          <a:xfrm flipH="1">
            <a:off x="4429125" y="3416300"/>
            <a:ext cx="874713" cy="1450975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7" name="AutoShape 23">
            <a:extLst>
              <a:ext uri="{FF2B5EF4-FFF2-40B4-BE49-F238E27FC236}">
                <a16:creationId xmlns:a16="http://schemas.microsoft.com/office/drawing/2014/main" xmlns="" id="{5758CAF2-0572-D04D-9534-ABFA30DD9629}"/>
              </a:ext>
            </a:extLst>
          </p:cNvPr>
          <p:cNvCxnSpPr>
            <a:cxnSpLocks noChangeShapeType="1"/>
            <a:stCxn id="11271" idx="4"/>
            <a:endCxn id="11276" idx="0"/>
          </p:cNvCxnSpPr>
          <p:nvPr/>
        </p:nvCxnSpPr>
        <p:spPr bwMode="auto">
          <a:xfrm>
            <a:off x="5508625" y="3500438"/>
            <a:ext cx="0" cy="1347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88" name="AutoShape 24">
            <a:extLst>
              <a:ext uri="{FF2B5EF4-FFF2-40B4-BE49-F238E27FC236}">
                <a16:creationId xmlns:a16="http://schemas.microsoft.com/office/drawing/2014/main" xmlns="" id="{8EAD1A24-3868-6541-A9D0-A380E7058EB1}"/>
              </a:ext>
            </a:extLst>
          </p:cNvPr>
          <p:cNvCxnSpPr>
            <a:cxnSpLocks noChangeShapeType="1"/>
            <a:stCxn id="11270" idx="3"/>
            <a:endCxn id="11274" idx="0"/>
          </p:cNvCxnSpPr>
          <p:nvPr/>
        </p:nvCxnSpPr>
        <p:spPr bwMode="auto">
          <a:xfrm flipH="1">
            <a:off x="3348038" y="3416300"/>
            <a:ext cx="876300" cy="1452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17824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xmlns="" id="{8E07065D-470E-5548-8F1D-1814BAA104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Maximum Matching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xmlns="" id="{AC84E362-1C07-4644-8604-5D28557FC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Alternate unmatched/matched edges, until an augmenting path is found</a:t>
            </a:r>
          </a:p>
          <a:p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13316" name="Oval 4">
            <a:extLst>
              <a:ext uri="{FF2B5EF4-FFF2-40B4-BE49-F238E27FC236}">
                <a16:creationId xmlns:a16="http://schemas.microsoft.com/office/drawing/2014/main" xmlns="" id="{2160DB96-BBC6-844F-88FC-215072DAB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2924175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8" name="Oval 6">
            <a:extLst>
              <a:ext uri="{FF2B5EF4-FFF2-40B4-BE49-F238E27FC236}">
                <a16:creationId xmlns:a16="http://schemas.microsoft.com/office/drawing/2014/main" xmlns="" id="{0813F4EB-473A-2147-9E62-9B3A6D6DC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2924175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0" name="Oval 8">
            <a:extLst>
              <a:ext uri="{FF2B5EF4-FFF2-40B4-BE49-F238E27FC236}">
                <a16:creationId xmlns:a16="http://schemas.microsoft.com/office/drawing/2014/main" xmlns="" id="{9B81995B-3B41-4E47-9B36-B1AB58933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2924175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1" name="Oval 9">
            <a:extLst>
              <a:ext uri="{FF2B5EF4-FFF2-40B4-BE49-F238E27FC236}">
                <a16:creationId xmlns:a16="http://schemas.microsoft.com/office/drawing/2014/main" xmlns="" id="{4E513A7F-8998-394D-BCC3-302EFA700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4867275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2" name="Oval 10">
            <a:extLst>
              <a:ext uri="{FF2B5EF4-FFF2-40B4-BE49-F238E27FC236}">
                <a16:creationId xmlns:a16="http://schemas.microsoft.com/office/drawing/2014/main" xmlns="" id="{66263DB4-8539-5548-9BCF-FBEEBD409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4868863"/>
            <a:ext cx="576262" cy="5762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3" name="Oval 11">
            <a:extLst>
              <a:ext uri="{FF2B5EF4-FFF2-40B4-BE49-F238E27FC236}">
                <a16:creationId xmlns:a16="http://schemas.microsoft.com/office/drawing/2014/main" xmlns="" id="{2989A2BA-A4E3-A942-BE58-23948F1C4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4867275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4" name="Oval 12">
            <a:extLst>
              <a:ext uri="{FF2B5EF4-FFF2-40B4-BE49-F238E27FC236}">
                <a16:creationId xmlns:a16="http://schemas.microsoft.com/office/drawing/2014/main" xmlns="" id="{2BC24F18-E88D-A743-BD77-2E66C64B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4867275"/>
            <a:ext cx="576263" cy="576263"/>
          </a:xfrm>
          <a:prstGeom prst="ellipse">
            <a:avLst/>
          </a:prstGeom>
          <a:solidFill>
            <a:srgbClr val="FFFF66"/>
          </a:solidFill>
          <a:ln w="635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5" name="Oval 13">
            <a:extLst>
              <a:ext uri="{FF2B5EF4-FFF2-40B4-BE49-F238E27FC236}">
                <a16:creationId xmlns:a16="http://schemas.microsoft.com/office/drawing/2014/main" xmlns="" id="{3689354A-C440-7649-B2EF-B80662E22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4867275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3326" name="AutoShape 14">
            <a:extLst>
              <a:ext uri="{FF2B5EF4-FFF2-40B4-BE49-F238E27FC236}">
                <a16:creationId xmlns:a16="http://schemas.microsoft.com/office/drawing/2014/main" xmlns="" id="{939A294D-58B7-5A45-A11C-063D31023212}"/>
              </a:ext>
            </a:extLst>
          </p:cNvPr>
          <p:cNvCxnSpPr>
            <a:cxnSpLocks noChangeShapeType="1"/>
            <a:stCxn id="13316" idx="5"/>
            <a:endCxn id="13322" idx="0"/>
          </p:cNvCxnSpPr>
          <p:nvPr/>
        </p:nvCxnSpPr>
        <p:spPr bwMode="auto">
          <a:xfrm>
            <a:off x="2400300" y="3416300"/>
            <a:ext cx="947738" cy="1452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28" name="AutoShape 16">
            <a:extLst>
              <a:ext uri="{FF2B5EF4-FFF2-40B4-BE49-F238E27FC236}">
                <a16:creationId xmlns:a16="http://schemas.microsoft.com/office/drawing/2014/main" xmlns="" id="{33E9DC3A-55D9-7243-891A-B28EECB8AEC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32175" y="3506834"/>
            <a:ext cx="893763" cy="1360441"/>
          </a:xfrm>
          <a:prstGeom prst="straightConnector1">
            <a:avLst/>
          </a:prstGeom>
          <a:noFill/>
          <a:ln w="50800">
            <a:solidFill>
              <a:srgbClr val="33CC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29" name="AutoShape 17">
            <a:extLst>
              <a:ext uri="{FF2B5EF4-FFF2-40B4-BE49-F238E27FC236}">
                <a16:creationId xmlns:a16="http://schemas.microsoft.com/office/drawing/2014/main" xmlns="" id="{9A078439-4569-404B-BC77-ECBB7508E5FF}"/>
              </a:ext>
            </a:extLst>
          </p:cNvPr>
          <p:cNvCxnSpPr>
            <a:cxnSpLocks noChangeShapeType="1"/>
            <a:endCxn id="13324" idx="1"/>
          </p:cNvCxnSpPr>
          <p:nvPr/>
        </p:nvCxnSpPr>
        <p:spPr bwMode="auto">
          <a:xfrm>
            <a:off x="3551237" y="3359150"/>
            <a:ext cx="1752855" cy="15925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30" name="AutoShape 18">
            <a:extLst>
              <a:ext uri="{FF2B5EF4-FFF2-40B4-BE49-F238E27FC236}">
                <a16:creationId xmlns:a16="http://schemas.microsoft.com/office/drawing/2014/main" xmlns="" id="{12F44639-7114-A44B-8ABB-D6CC8812F852}"/>
              </a:ext>
            </a:extLst>
          </p:cNvPr>
          <p:cNvCxnSpPr>
            <a:cxnSpLocks noChangeShapeType="1"/>
            <a:endCxn id="13321" idx="0"/>
          </p:cNvCxnSpPr>
          <p:nvPr/>
        </p:nvCxnSpPr>
        <p:spPr bwMode="auto">
          <a:xfrm flipH="1">
            <a:off x="2197100" y="3446463"/>
            <a:ext cx="946150" cy="1420812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31" name="AutoShape 19">
            <a:extLst>
              <a:ext uri="{FF2B5EF4-FFF2-40B4-BE49-F238E27FC236}">
                <a16:creationId xmlns:a16="http://schemas.microsoft.com/office/drawing/2014/main" xmlns="" id="{5A8D5F00-080C-5846-8B00-D13B6231E713}"/>
              </a:ext>
            </a:extLst>
          </p:cNvPr>
          <p:cNvCxnSpPr>
            <a:cxnSpLocks noChangeShapeType="1"/>
            <a:stCxn id="13322" idx="7"/>
            <a:endCxn id="13320" idx="3"/>
          </p:cNvCxnSpPr>
          <p:nvPr/>
        </p:nvCxnSpPr>
        <p:spPr bwMode="auto">
          <a:xfrm flipV="1">
            <a:off x="3551238" y="3416300"/>
            <a:ext cx="2833687" cy="1536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32" name="AutoShape 20">
            <a:extLst>
              <a:ext uri="{FF2B5EF4-FFF2-40B4-BE49-F238E27FC236}">
                <a16:creationId xmlns:a16="http://schemas.microsoft.com/office/drawing/2014/main" xmlns="" id="{34A3F5A0-EB88-724C-B07E-4CCE8630CDD7}"/>
              </a:ext>
            </a:extLst>
          </p:cNvPr>
          <p:cNvCxnSpPr>
            <a:cxnSpLocks noChangeShapeType="1"/>
            <a:stCxn id="13320" idx="4"/>
            <a:endCxn id="13325" idx="0"/>
          </p:cNvCxnSpPr>
          <p:nvPr/>
        </p:nvCxnSpPr>
        <p:spPr bwMode="auto">
          <a:xfrm>
            <a:off x="6589713" y="3500438"/>
            <a:ext cx="0" cy="1366837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33" name="AutoShape 21">
            <a:extLst>
              <a:ext uri="{FF2B5EF4-FFF2-40B4-BE49-F238E27FC236}">
                <a16:creationId xmlns:a16="http://schemas.microsoft.com/office/drawing/2014/main" xmlns="" id="{362564CB-CA16-2246-8193-E605E3355BAD}"/>
              </a:ext>
            </a:extLst>
          </p:cNvPr>
          <p:cNvCxnSpPr>
            <a:cxnSpLocks noChangeShapeType="1"/>
            <a:stCxn id="13318" idx="5"/>
            <a:endCxn id="13325" idx="1"/>
          </p:cNvCxnSpPr>
          <p:nvPr/>
        </p:nvCxnSpPr>
        <p:spPr bwMode="auto">
          <a:xfrm>
            <a:off x="4632325" y="3416300"/>
            <a:ext cx="1752600" cy="1535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34" name="AutoShape 22">
            <a:extLst>
              <a:ext uri="{FF2B5EF4-FFF2-40B4-BE49-F238E27FC236}">
                <a16:creationId xmlns:a16="http://schemas.microsoft.com/office/drawing/2014/main" xmlns="" id="{1318CAA1-7C5E-F34E-88F0-7342F93C1EE6}"/>
              </a:ext>
            </a:extLst>
          </p:cNvPr>
          <p:cNvCxnSpPr>
            <a:cxnSpLocks noChangeShapeType="1"/>
            <a:endCxn id="13323" idx="0"/>
          </p:cNvCxnSpPr>
          <p:nvPr/>
        </p:nvCxnSpPr>
        <p:spPr bwMode="auto">
          <a:xfrm flipH="1">
            <a:off x="4429125" y="3444875"/>
            <a:ext cx="874713" cy="1422400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35" name="AutoShape 23">
            <a:extLst>
              <a:ext uri="{FF2B5EF4-FFF2-40B4-BE49-F238E27FC236}">
                <a16:creationId xmlns:a16="http://schemas.microsoft.com/office/drawing/2014/main" xmlns="" id="{D997EA12-C55C-274C-A9BA-0433C8507B0F}"/>
              </a:ext>
            </a:extLst>
          </p:cNvPr>
          <p:cNvCxnSpPr>
            <a:cxnSpLocks noChangeShapeType="1"/>
            <a:endCxn id="13324" idx="0"/>
          </p:cNvCxnSpPr>
          <p:nvPr/>
        </p:nvCxnSpPr>
        <p:spPr bwMode="auto">
          <a:xfrm>
            <a:off x="5508625" y="3529013"/>
            <a:ext cx="0" cy="1309687"/>
          </a:xfrm>
          <a:prstGeom prst="straightConnector1">
            <a:avLst/>
          </a:prstGeom>
          <a:noFill/>
          <a:ln w="50800">
            <a:solidFill>
              <a:srgbClr val="33CC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36" name="AutoShape 24">
            <a:extLst>
              <a:ext uri="{FF2B5EF4-FFF2-40B4-BE49-F238E27FC236}">
                <a16:creationId xmlns:a16="http://schemas.microsoft.com/office/drawing/2014/main" xmlns="" id="{F1F5343E-5F49-8440-B254-CBFD03D1FA5F}"/>
              </a:ext>
            </a:extLst>
          </p:cNvPr>
          <p:cNvCxnSpPr>
            <a:cxnSpLocks noChangeShapeType="1"/>
            <a:stCxn id="13318" idx="3"/>
            <a:endCxn id="13322" idx="0"/>
          </p:cNvCxnSpPr>
          <p:nvPr/>
        </p:nvCxnSpPr>
        <p:spPr bwMode="auto">
          <a:xfrm flipH="1">
            <a:off x="3348038" y="3416300"/>
            <a:ext cx="876300" cy="1452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AutoShape 16">
            <a:extLst>
              <a:ext uri="{FF2B5EF4-FFF2-40B4-BE49-F238E27FC236}">
                <a16:creationId xmlns:a16="http://schemas.microsoft.com/office/drawing/2014/main" xmlns="" id="{DA2F532F-FBA8-1744-B8C1-E43795F32B92}"/>
              </a:ext>
            </a:extLst>
          </p:cNvPr>
          <p:cNvCxnSpPr>
            <a:cxnSpLocks noChangeShapeType="1"/>
            <a:stCxn id="13316" idx="4"/>
          </p:cNvCxnSpPr>
          <p:nvPr/>
        </p:nvCxnSpPr>
        <p:spPr bwMode="auto">
          <a:xfrm flipH="1">
            <a:off x="2189163" y="3500438"/>
            <a:ext cx="7144" cy="1365203"/>
          </a:xfrm>
          <a:prstGeom prst="straightConnector1">
            <a:avLst/>
          </a:prstGeom>
          <a:noFill/>
          <a:ln w="50800">
            <a:solidFill>
              <a:srgbClr val="33CC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Oval 8">
            <a:extLst>
              <a:ext uri="{FF2B5EF4-FFF2-40B4-BE49-F238E27FC236}">
                <a16:creationId xmlns:a16="http://schemas.microsoft.com/office/drawing/2014/main" xmlns="" id="{38F74BB5-7FCD-374F-99EA-CC1A04423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971800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Oval 8">
            <a:extLst>
              <a:ext uri="{FF2B5EF4-FFF2-40B4-BE49-F238E27FC236}">
                <a16:creationId xmlns:a16="http://schemas.microsoft.com/office/drawing/2014/main" xmlns="" id="{42D7A016-681B-E54C-A8B2-FF65A7F97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971800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90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xmlns="" id="{CA5C34A0-0DCA-0442-9454-EA2DB9B901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Maximum Matching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38F07B3-157E-A945-BB03-0F3371A179AC}"/>
              </a:ext>
            </a:extLst>
          </p:cNvPr>
          <p:cNvSpPr/>
          <p:nvPr/>
        </p:nvSpPr>
        <p:spPr>
          <a:xfrm>
            <a:off x="972995" y="1698337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ea typeface="新細明體" panose="02020500000000000000" pitchFamily="18" charset="-120"/>
              </a:rPr>
              <a:t>Flip!</a:t>
            </a:r>
            <a:endParaRPr lang="en-US" sz="3200" dirty="0"/>
          </a:p>
        </p:txBody>
      </p:sp>
      <p:sp>
        <p:nvSpPr>
          <p:cNvPr id="40" name="Oval 8">
            <a:extLst>
              <a:ext uri="{FF2B5EF4-FFF2-40B4-BE49-F238E27FC236}">
                <a16:creationId xmlns:a16="http://schemas.microsoft.com/office/drawing/2014/main" xmlns="" id="{BA7E6E7C-D931-DE4D-9F53-FB2811622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2924175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Oval 9">
            <a:extLst>
              <a:ext uri="{FF2B5EF4-FFF2-40B4-BE49-F238E27FC236}">
                <a16:creationId xmlns:a16="http://schemas.microsoft.com/office/drawing/2014/main" xmlns="" id="{F7215500-5CD9-0D41-918A-9138AD712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4867275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Oval 10">
            <a:extLst>
              <a:ext uri="{FF2B5EF4-FFF2-40B4-BE49-F238E27FC236}">
                <a16:creationId xmlns:a16="http://schemas.microsoft.com/office/drawing/2014/main" xmlns="" id="{0E6B5791-7C47-D54E-B787-DF90591FF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4868863"/>
            <a:ext cx="576262" cy="5762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Oval 11">
            <a:extLst>
              <a:ext uri="{FF2B5EF4-FFF2-40B4-BE49-F238E27FC236}">
                <a16:creationId xmlns:a16="http://schemas.microsoft.com/office/drawing/2014/main" xmlns="" id="{AF0331DD-1769-9245-8020-989BBBEB2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4867275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Oval 13">
            <a:extLst>
              <a:ext uri="{FF2B5EF4-FFF2-40B4-BE49-F238E27FC236}">
                <a16:creationId xmlns:a16="http://schemas.microsoft.com/office/drawing/2014/main" xmlns="" id="{8115DB32-8CC4-6443-94DE-0E96A9AB8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4867275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6" name="AutoShape 14">
            <a:extLst>
              <a:ext uri="{FF2B5EF4-FFF2-40B4-BE49-F238E27FC236}">
                <a16:creationId xmlns:a16="http://schemas.microsoft.com/office/drawing/2014/main" xmlns="" id="{E49EC89F-9672-EB42-94BB-7CC9CF3470DB}"/>
              </a:ext>
            </a:extLst>
          </p:cNvPr>
          <p:cNvCxnSpPr>
            <a:cxnSpLocks noChangeShapeType="1"/>
            <a:endCxn id="42" idx="0"/>
          </p:cNvCxnSpPr>
          <p:nvPr/>
        </p:nvCxnSpPr>
        <p:spPr bwMode="auto">
          <a:xfrm>
            <a:off x="2400300" y="3416300"/>
            <a:ext cx="947738" cy="1452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AutoShape 17">
            <a:extLst>
              <a:ext uri="{FF2B5EF4-FFF2-40B4-BE49-F238E27FC236}">
                <a16:creationId xmlns:a16="http://schemas.microsoft.com/office/drawing/2014/main" xmlns="" id="{95082850-637A-914A-9947-22EA7F74596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1237" y="3359150"/>
            <a:ext cx="1752855" cy="15925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AutoShape 19">
            <a:extLst>
              <a:ext uri="{FF2B5EF4-FFF2-40B4-BE49-F238E27FC236}">
                <a16:creationId xmlns:a16="http://schemas.microsoft.com/office/drawing/2014/main" xmlns="" id="{8DE56154-7143-0F40-9702-2AE5F4F5C960}"/>
              </a:ext>
            </a:extLst>
          </p:cNvPr>
          <p:cNvCxnSpPr>
            <a:cxnSpLocks noChangeShapeType="1"/>
            <a:stCxn id="42" idx="7"/>
            <a:endCxn id="40" idx="3"/>
          </p:cNvCxnSpPr>
          <p:nvPr/>
        </p:nvCxnSpPr>
        <p:spPr bwMode="auto">
          <a:xfrm flipV="1">
            <a:off x="3551238" y="3416300"/>
            <a:ext cx="2833687" cy="1536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AutoShape 20">
            <a:extLst>
              <a:ext uri="{FF2B5EF4-FFF2-40B4-BE49-F238E27FC236}">
                <a16:creationId xmlns:a16="http://schemas.microsoft.com/office/drawing/2014/main" xmlns="" id="{FE47BCD0-D745-F64D-9B0B-377D9BB34C7B}"/>
              </a:ext>
            </a:extLst>
          </p:cNvPr>
          <p:cNvCxnSpPr>
            <a:cxnSpLocks noChangeShapeType="1"/>
            <a:stCxn id="40" idx="4"/>
            <a:endCxn id="45" idx="0"/>
          </p:cNvCxnSpPr>
          <p:nvPr/>
        </p:nvCxnSpPr>
        <p:spPr bwMode="auto">
          <a:xfrm>
            <a:off x="6589713" y="3500438"/>
            <a:ext cx="0" cy="1366837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AutoShape 21">
            <a:extLst>
              <a:ext uri="{FF2B5EF4-FFF2-40B4-BE49-F238E27FC236}">
                <a16:creationId xmlns:a16="http://schemas.microsoft.com/office/drawing/2014/main" xmlns="" id="{774CA2B5-10A5-624A-BF52-23E88614688A}"/>
              </a:ext>
            </a:extLst>
          </p:cNvPr>
          <p:cNvCxnSpPr>
            <a:cxnSpLocks noChangeShapeType="1"/>
            <a:endCxn id="45" idx="1"/>
          </p:cNvCxnSpPr>
          <p:nvPr/>
        </p:nvCxnSpPr>
        <p:spPr bwMode="auto">
          <a:xfrm>
            <a:off x="4632325" y="3416300"/>
            <a:ext cx="1752600" cy="1535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AutoShape 24">
            <a:extLst>
              <a:ext uri="{FF2B5EF4-FFF2-40B4-BE49-F238E27FC236}">
                <a16:creationId xmlns:a16="http://schemas.microsoft.com/office/drawing/2014/main" xmlns="" id="{54858022-54CC-654E-B194-997A739C1C48}"/>
              </a:ext>
            </a:extLst>
          </p:cNvPr>
          <p:cNvCxnSpPr>
            <a:cxnSpLocks noChangeShapeType="1"/>
            <a:endCxn id="42" idx="0"/>
          </p:cNvCxnSpPr>
          <p:nvPr/>
        </p:nvCxnSpPr>
        <p:spPr bwMode="auto">
          <a:xfrm flipH="1">
            <a:off x="3348038" y="3416300"/>
            <a:ext cx="876300" cy="1452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AutoShape 20">
            <a:extLst>
              <a:ext uri="{FF2B5EF4-FFF2-40B4-BE49-F238E27FC236}">
                <a16:creationId xmlns:a16="http://schemas.microsoft.com/office/drawing/2014/main" xmlns="" id="{254AAE37-00A9-0C49-A224-0A6F5229DD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96306" y="3471989"/>
            <a:ext cx="0" cy="1366837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AutoShape 20">
            <a:extLst>
              <a:ext uri="{FF2B5EF4-FFF2-40B4-BE49-F238E27FC236}">
                <a16:creationId xmlns:a16="http://schemas.microsoft.com/office/drawing/2014/main" xmlns="" id="{69110423-1C54-AD44-87F6-15FD0808BCBB}"/>
              </a:ext>
            </a:extLst>
          </p:cNvPr>
          <p:cNvCxnSpPr>
            <a:cxnSpLocks noChangeShapeType="1"/>
            <a:endCxn id="43" idx="0"/>
          </p:cNvCxnSpPr>
          <p:nvPr/>
        </p:nvCxnSpPr>
        <p:spPr bwMode="auto">
          <a:xfrm>
            <a:off x="3347244" y="3529013"/>
            <a:ext cx="1081088" cy="1338262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AutoShape 20">
            <a:extLst>
              <a:ext uri="{FF2B5EF4-FFF2-40B4-BE49-F238E27FC236}">
                <a16:creationId xmlns:a16="http://schemas.microsoft.com/office/drawing/2014/main" xmlns="" id="{47DC4B6D-D62F-BE4F-8439-8FC8CA4CA10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86400" y="3505200"/>
            <a:ext cx="0" cy="1366837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AutoShape 24">
            <a:extLst>
              <a:ext uri="{FF2B5EF4-FFF2-40B4-BE49-F238E27FC236}">
                <a16:creationId xmlns:a16="http://schemas.microsoft.com/office/drawing/2014/main" xmlns="" id="{3462E2D9-E440-E041-B6BC-EAF42ECFDA4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91557" y="3457574"/>
            <a:ext cx="876300" cy="1452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AutoShape 24">
            <a:extLst>
              <a:ext uri="{FF2B5EF4-FFF2-40B4-BE49-F238E27FC236}">
                <a16:creationId xmlns:a16="http://schemas.microsoft.com/office/drawing/2014/main" xmlns="" id="{6217E09D-860A-3B40-ABD5-5BADB6439AB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511676" y="3434064"/>
            <a:ext cx="876300" cy="1452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Oval 8">
            <a:extLst>
              <a:ext uri="{FF2B5EF4-FFF2-40B4-BE49-F238E27FC236}">
                <a16:creationId xmlns:a16="http://schemas.microsoft.com/office/drawing/2014/main" xmlns="" id="{CAC4CCBE-8983-E340-9480-FD25214E5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928937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Oval 8">
            <a:extLst>
              <a:ext uri="{FF2B5EF4-FFF2-40B4-BE49-F238E27FC236}">
                <a16:creationId xmlns:a16="http://schemas.microsoft.com/office/drawing/2014/main" xmlns="" id="{8D5BC816-2CA1-914B-9798-E8B72CF1A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971800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Oval 8">
            <a:extLst>
              <a:ext uri="{FF2B5EF4-FFF2-40B4-BE49-F238E27FC236}">
                <a16:creationId xmlns:a16="http://schemas.microsoft.com/office/drawing/2014/main" xmlns="" id="{7BEF13EC-56F8-7B40-9FF1-4F2371B01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971800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Oval 8">
            <a:extLst>
              <a:ext uri="{FF2B5EF4-FFF2-40B4-BE49-F238E27FC236}">
                <a16:creationId xmlns:a16="http://schemas.microsoft.com/office/drawing/2014/main" xmlns="" id="{DBBF805E-6678-0348-B8B9-BDCBBE63C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4938" y="4910137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Oval 10">
            <a:extLst>
              <a:ext uri="{FF2B5EF4-FFF2-40B4-BE49-F238E27FC236}">
                <a16:creationId xmlns:a16="http://schemas.microsoft.com/office/drawing/2014/main" xmlns="" id="{3C3D556C-522E-E943-AE5A-82D6B33E5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1938" y="2971800"/>
            <a:ext cx="576262" cy="5762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93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xmlns="" id="{939AA317-5842-E240-82EA-699CB41758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Repeat 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xmlns="" id="{877779C4-6BD7-824C-9142-4C63B5115D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10600" cy="4525963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ea typeface="新細明體" panose="02020500000000000000" pitchFamily="18" charset="-120"/>
              </a:rPr>
              <a:t>Pick another free vertex in the bottom, run DFS</a:t>
            </a:r>
          </a:p>
          <a:p>
            <a:r>
              <a:rPr lang="en-US" altLang="zh-TW" sz="2800" dirty="0">
                <a:ea typeface="新細明體" panose="02020500000000000000" pitchFamily="18" charset="-120"/>
              </a:rPr>
              <a:t>No more augmenting path, just a pair of free vertices; match them</a:t>
            </a:r>
          </a:p>
        </p:txBody>
      </p:sp>
      <p:sp>
        <p:nvSpPr>
          <p:cNvPr id="27" name="Oval 6">
            <a:extLst>
              <a:ext uri="{FF2B5EF4-FFF2-40B4-BE49-F238E27FC236}">
                <a16:creationId xmlns:a16="http://schemas.microsoft.com/office/drawing/2014/main" xmlns="" id="{BC2F92C6-82F9-FC4D-84EF-6EDD42633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2924175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Oval 8">
            <a:extLst>
              <a:ext uri="{FF2B5EF4-FFF2-40B4-BE49-F238E27FC236}">
                <a16:creationId xmlns:a16="http://schemas.microsoft.com/office/drawing/2014/main" xmlns="" id="{52A6430D-EC3D-A94B-9B4E-D35147EA4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2924175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Oval 9">
            <a:extLst>
              <a:ext uri="{FF2B5EF4-FFF2-40B4-BE49-F238E27FC236}">
                <a16:creationId xmlns:a16="http://schemas.microsoft.com/office/drawing/2014/main" xmlns="" id="{BED58EF4-DA6E-9448-83DA-095B00626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4867275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Oval 11">
            <a:extLst>
              <a:ext uri="{FF2B5EF4-FFF2-40B4-BE49-F238E27FC236}">
                <a16:creationId xmlns:a16="http://schemas.microsoft.com/office/drawing/2014/main" xmlns="" id="{184EAE54-7289-BA47-BD64-580C70520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4867275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Oval 13">
            <a:extLst>
              <a:ext uri="{FF2B5EF4-FFF2-40B4-BE49-F238E27FC236}">
                <a16:creationId xmlns:a16="http://schemas.microsoft.com/office/drawing/2014/main" xmlns="" id="{F0D3C7F8-5D3B-614D-AF75-920B99E57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4867275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5" name="AutoShape 14">
            <a:extLst>
              <a:ext uri="{FF2B5EF4-FFF2-40B4-BE49-F238E27FC236}">
                <a16:creationId xmlns:a16="http://schemas.microsoft.com/office/drawing/2014/main" xmlns="" id="{CF3B031D-C821-1D46-8A96-ED2BF1CC0F1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00300" y="3416300"/>
            <a:ext cx="947738" cy="1452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AutoShape 17">
            <a:extLst>
              <a:ext uri="{FF2B5EF4-FFF2-40B4-BE49-F238E27FC236}">
                <a16:creationId xmlns:a16="http://schemas.microsoft.com/office/drawing/2014/main" xmlns="" id="{9928B0FA-2CB5-3D45-9A98-97D08D866E9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1237" y="3359150"/>
            <a:ext cx="1752855" cy="15925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AutoShape 19">
            <a:extLst>
              <a:ext uri="{FF2B5EF4-FFF2-40B4-BE49-F238E27FC236}">
                <a16:creationId xmlns:a16="http://schemas.microsoft.com/office/drawing/2014/main" xmlns="" id="{A62AF813-ABB5-3243-BC28-3D4D047A35AC}"/>
              </a:ext>
            </a:extLst>
          </p:cNvPr>
          <p:cNvCxnSpPr>
            <a:cxnSpLocks noChangeShapeType="1"/>
            <a:endCxn id="29" idx="3"/>
          </p:cNvCxnSpPr>
          <p:nvPr/>
        </p:nvCxnSpPr>
        <p:spPr bwMode="auto">
          <a:xfrm flipV="1">
            <a:off x="3551238" y="3416300"/>
            <a:ext cx="2833687" cy="1536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AutoShape 20">
            <a:extLst>
              <a:ext uri="{FF2B5EF4-FFF2-40B4-BE49-F238E27FC236}">
                <a16:creationId xmlns:a16="http://schemas.microsoft.com/office/drawing/2014/main" xmlns="" id="{73E6A443-48FD-6F43-91DF-44E74A26EA44}"/>
              </a:ext>
            </a:extLst>
          </p:cNvPr>
          <p:cNvCxnSpPr>
            <a:cxnSpLocks noChangeShapeType="1"/>
            <a:stCxn id="29" idx="4"/>
            <a:endCxn id="34" idx="0"/>
          </p:cNvCxnSpPr>
          <p:nvPr/>
        </p:nvCxnSpPr>
        <p:spPr bwMode="auto">
          <a:xfrm>
            <a:off x="6589713" y="3500438"/>
            <a:ext cx="0" cy="1366837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AutoShape 21">
            <a:extLst>
              <a:ext uri="{FF2B5EF4-FFF2-40B4-BE49-F238E27FC236}">
                <a16:creationId xmlns:a16="http://schemas.microsoft.com/office/drawing/2014/main" xmlns="" id="{0E5DA8E2-5258-D84C-970B-91EE8B6038CB}"/>
              </a:ext>
            </a:extLst>
          </p:cNvPr>
          <p:cNvCxnSpPr>
            <a:cxnSpLocks noChangeShapeType="1"/>
            <a:stCxn id="27" idx="5"/>
            <a:endCxn id="34" idx="1"/>
          </p:cNvCxnSpPr>
          <p:nvPr/>
        </p:nvCxnSpPr>
        <p:spPr bwMode="auto">
          <a:xfrm>
            <a:off x="4632325" y="3416300"/>
            <a:ext cx="1752600" cy="1535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AutoShape 20">
            <a:extLst>
              <a:ext uri="{FF2B5EF4-FFF2-40B4-BE49-F238E27FC236}">
                <a16:creationId xmlns:a16="http://schemas.microsoft.com/office/drawing/2014/main" xmlns="" id="{5FF67F11-8B3E-D34E-998E-9F62A070F9D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96306" y="3471989"/>
            <a:ext cx="0" cy="1366837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AutoShape 20">
            <a:extLst>
              <a:ext uri="{FF2B5EF4-FFF2-40B4-BE49-F238E27FC236}">
                <a16:creationId xmlns:a16="http://schemas.microsoft.com/office/drawing/2014/main" xmlns="" id="{1E570717-218B-2940-BDDE-9F638219C7E5}"/>
              </a:ext>
            </a:extLst>
          </p:cNvPr>
          <p:cNvCxnSpPr>
            <a:cxnSpLocks noChangeShapeType="1"/>
            <a:endCxn id="32" idx="0"/>
          </p:cNvCxnSpPr>
          <p:nvPr/>
        </p:nvCxnSpPr>
        <p:spPr bwMode="auto">
          <a:xfrm>
            <a:off x="3347244" y="3529013"/>
            <a:ext cx="1081088" cy="1338262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AutoShape 20">
            <a:extLst>
              <a:ext uri="{FF2B5EF4-FFF2-40B4-BE49-F238E27FC236}">
                <a16:creationId xmlns:a16="http://schemas.microsoft.com/office/drawing/2014/main" xmlns="" id="{7F0FBC8A-2E78-C246-9F79-6E995A5E7F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86400" y="3505200"/>
            <a:ext cx="0" cy="1366837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AutoShape 24">
            <a:extLst>
              <a:ext uri="{FF2B5EF4-FFF2-40B4-BE49-F238E27FC236}">
                <a16:creationId xmlns:a16="http://schemas.microsoft.com/office/drawing/2014/main" xmlns="" id="{413AC17F-51DA-B942-B967-81DC528332C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91557" y="3457574"/>
            <a:ext cx="876300" cy="1452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AutoShape 24">
            <a:extLst>
              <a:ext uri="{FF2B5EF4-FFF2-40B4-BE49-F238E27FC236}">
                <a16:creationId xmlns:a16="http://schemas.microsoft.com/office/drawing/2014/main" xmlns="" id="{2E051528-9C43-D14D-B3E6-53C95070C72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511676" y="3434064"/>
            <a:ext cx="876300" cy="1452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Oval 12">
            <a:extLst>
              <a:ext uri="{FF2B5EF4-FFF2-40B4-BE49-F238E27FC236}">
                <a16:creationId xmlns:a16="http://schemas.microsoft.com/office/drawing/2014/main" xmlns="" id="{66FC98BF-9F32-1E42-9798-DC69132DC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876800"/>
            <a:ext cx="576263" cy="576263"/>
          </a:xfrm>
          <a:prstGeom prst="ellipse">
            <a:avLst/>
          </a:prstGeom>
          <a:solidFill>
            <a:srgbClr val="FFFF66"/>
          </a:solidFill>
          <a:ln w="635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8" name="AutoShape 16">
            <a:extLst>
              <a:ext uri="{FF2B5EF4-FFF2-40B4-BE49-F238E27FC236}">
                <a16:creationId xmlns:a16="http://schemas.microsoft.com/office/drawing/2014/main" xmlns="" id="{031EEFA9-C871-EB48-8DF4-82890650F6E1}"/>
              </a:ext>
            </a:extLst>
          </p:cNvPr>
          <p:cNvCxnSpPr>
            <a:cxnSpLocks noChangeShapeType="1"/>
            <a:stCxn id="27" idx="3"/>
          </p:cNvCxnSpPr>
          <p:nvPr/>
        </p:nvCxnSpPr>
        <p:spPr bwMode="auto">
          <a:xfrm flipH="1">
            <a:off x="3421856" y="3416046"/>
            <a:ext cx="802736" cy="1449595"/>
          </a:xfrm>
          <a:prstGeom prst="straightConnector1">
            <a:avLst/>
          </a:prstGeom>
          <a:noFill/>
          <a:ln w="50800">
            <a:solidFill>
              <a:srgbClr val="33CC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Oval 8">
            <a:extLst>
              <a:ext uri="{FF2B5EF4-FFF2-40B4-BE49-F238E27FC236}">
                <a16:creationId xmlns:a16="http://schemas.microsoft.com/office/drawing/2014/main" xmlns="" id="{5921EDA2-87D1-7947-AFAF-CD6520321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971800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Oval 8">
            <a:extLst>
              <a:ext uri="{FF2B5EF4-FFF2-40B4-BE49-F238E27FC236}">
                <a16:creationId xmlns:a16="http://schemas.microsoft.com/office/drawing/2014/main" xmlns="" id="{C7F3BF06-93AA-7144-BE61-6116E298B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971800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Oval 8">
            <a:extLst>
              <a:ext uri="{FF2B5EF4-FFF2-40B4-BE49-F238E27FC236}">
                <a16:creationId xmlns:a16="http://schemas.microsoft.com/office/drawing/2014/main" xmlns="" id="{05A1AF67-CECB-3B49-AB17-E84D1A5F8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971800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Oval 8">
            <a:extLst>
              <a:ext uri="{FF2B5EF4-FFF2-40B4-BE49-F238E27FC236}">
                <a16:creationId xmlns:a16="http://schemas.microsoft.com/office/drawing/2014/main" xmlns="" id="{2CF4B5AC-9ECE-884E-BF31-97ACB3C8A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4910137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83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0" name="Rectangle 24">
            <a:extLst>
              <a:ext uri="{FF2B5EF4-FFF2-40B4-BE49-F238E27FC236}">
                <a16:creationId xmlns:a16="http://schemas.microsoft.com/office/drawing/2014/main" xmlns="" id="{98187870-1377-394D-B398-33A65BC7B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An answer </a:t>
            </a:r>
          </a:p>
        </p:txBody>
      </p:sp>
      <p:sp>
        <p:nvSpPr>
          <p:cNvPr id="19481" name="Rectangle 25">
            <a:extLst>
              <a:ext uri="{FF2B5EF4-FFF2-40B4-BE49-F238E27FC236}">
                <a16:creationId xmlns:a16="http://schemas.microsoft.com/office/drawing/2014/main" xmlns="" id="{116C43C7-D53D-254D-8422-1856E7A596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Since we cannot find any augmenting path, stop!</a:t>
            </a:r>
          </a:p>
        </p:txBody>
      </p:sp>
      <p:sp>
        <p:nvSpPr>
          <p:cNvPr id="29" name="Oval 8">
            <a:extLst>
              <a:ext uri="{FF2B5EF4-FFF2-40B4-BE49-F238E27FC236}">
                <a16:creationId xmlns:a16="http://schemas.microsoft.com/office/drawing/2014/main" xmlns="" id="{915C01B1-F5B7-6549-A3A7-B99EBA6E7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2924175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Oval 9">
            <a:extLst>
              <a:ext uri="{FF2B5EF4-FFF2-40B4-BE49-F238E27FC236}">
                <a16:creationId xmlns:a16="http://schemas.microsoft.com/office/drawing/2014/main" xmlns="" id="{12F41F0A-E16B-B042-8CE9-257080C43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4867275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Oval 11">
            <a:extLst>
              <a:ext uri="{FF2B5EF4-FFF2-40B4-BE49-F238E27FC236}">
                <a16:creationId xmlns:a16="http://schemas.microsoft.com/office/drawing/2014/main" xmlns="" id="{3BAD6408-372F-EF42-BA22-F009F9733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4867275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Oval 13">
            <a:extLst>
              <a:ext uri="{FF2B5EF4-FFF2-40B4-BE49-F238E27FC236}">
                <a16:creationId xmlns:a16="http://schemas.microsoft.com/office/drawing/2014/main" xmlns="" id="{AAA47D09-1590-2D45-B1D6-C0E740BB1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4867275"/>
            <a:ext cx="576262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3" name="AutoShape 14">
            <a:extLst>
              <a:ext uri="{FF2B5EF4-FFF2-40B4-BE49-F238E27FC236}">
                <a16:creationId xmlns:a16="http://schemas.microsoft.com/office/drawing/2014/main" xmlns="" id="{CBBBAFDB-A60C-804B-89B4-0E058CAB510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00300" y="3416300"/>
            <a:ext cx="947738" cy="1452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AutoShape 17">
            <a:extLst>
              <a:ext uri="{FF2B5EF4-FFF2-40B4-BE49-F238E27FC236}">
                <a16:creationId xmlns:a16="http://schemas.microsoft.com/office/drawing/2014/main" xmlns="" id="{C1D56E39-EC6F-2848-BDDC-EFDAA85AF3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1237" y="3359150"/>
            <a:ext cx="1752855" cy="15925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AutoShape 19">
            <a:extLst>
              <a:ext uri="{FF2B5EF4-FFF2-40B4-BE49-F238E27FC236}">
                <a16:creationId xmlns:a16="http://schemas.microsoft.com/office/drawing/2014/main" xmlns="" id="{4ACF45F6-BE20-BF45-A321-1C3D7985399D}"/>
              </a:ext>
            </a:extLst>
          </p:cNvPr>
          <p:cNvCxnSpPr>
            <a:cxnSpLocks noChangeShapeType="1"/>
            <a:endCxn id="29" idx="3"/>
          </p:cNvCxnSpPr>
          <p:nvPr/>
        </p:nvCxnSpPr>
        <p:spPr bwMode="auto">
          <a:xfrm flipV="1">
            <a:off x="3551238" y="3416300"/>
            <a:ext cx="2833687" cy="1536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AutoShape 20">
            <a:extLst>
              <a:ext uri="{FF2B5EF4-FFF2-40B4-BE49-F238E27FC236}">
                <a16:creationId xmlns:a16="http://schemas.microsoft.com/office/drawing/2014/main" xmlns="" id="{9CBD807F-C93B-1A41-96F6-AD0285E13680}"/>
              </a:ext>
            </a:extLst>
          </p:cNvPr>
          <p:cNvCxnSpPr>
            <a:cxnSpLocks noChangeShapeType="1"/>
            <a:stCxn id="29" idx="4"/>
            <a:endCxn id="32" idx="0"/>
          </p:cNvCxnSpPr>
          <p:nvPr/>
        </p:nvCxnSpPr>
        <p:spPr bwMode="auto">
          <a:xfrm>
            <a:off x="6589713" y="3500438"/>
            <a:ext cx="0" cy="1366837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AutoShape 21">
            <a:extLst>
              <a:ext uri="{FF2B5EF4-FFF2-40B4-BE49-F238E27FC236}">
                <a16:creationId xmlns:a16="http://schemas.microsoft.com/office/drawing/2014/main" xmlns="" id="{3CAF42B7-E35F-CF44-9045-017778969AEF}"/>
              </a:ext>
            </a:extLst>
          </p:cNvPr>
          <p:cNvCxnSpPr>
            <a:cxnSpLocks noChangeShapeType="1"/>
            <a:endCxn id="32" idx="1"/>
          </p:cNvCxnSpPr>
          <p:nvPr/>
        </p:nvCxnSpPr>
        <p:spPr bwMode="auto">
          <a:xfrm>
            <a:off x="4632325" y="3416300"/>
            <a:ext cx="1752600" cy="1535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AutoShape 20">
            <a:extLst>
              <a:ext uri="{FF2B5EF4-FFF2-40B4-BE49-F238E27FC236}">
                <a16:creationId xmlns:a16="http://schemas.microsoft.com/office/drawing/2014/main" xmlns="" id="{047DF264-FC0F-0147-864B-4731ACC9E2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96306" y="3471989"/>
            <a:ext cx="0" cy="1366837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AutoShape 20">
            <a:extLst>
              <a:ext uri="{FF2B5EF4-FFF2-40B4-BE49-F238E27FC236}">
                <a16:creationId xmlns:a16="http://schemas.microsoft.com/office/drawing/2014/main" xmlns="" id="{4F8A1863-2D0D-8B40-B4F8-9F78D5D8AA48}"/>
              </a:ext>
            </a:extLst>
          </p:cNvPr>
          <p:cNvCxnSpPr>
            <a:cxnSpLocks noChangeShapeType="1"/>
            <a:endCxn id="31" idx="0"/>
          </p:cNvCxnSpPr>
          <p:nvPr/>
        </p:nvCxnSpPr>
        <p:spPr bwMode="auto">
          <a:xfrm>
            <a:off x="3347244" y="3529013"/>
            <a:ext cx="1081088" cy="1338262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AutoShape 20">
            <a:extLst>
              <a:ext uri="{FF2B5EF4-FFF2-40B4-BE49-F238E27FC236}">
                <a16:creationId xmlns:a16="http://schemas.microsoft.com/office/drawing/2014/main" xmlns="" id="{717ADE92-BC58-BB47-A994-474D0EAC862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86400" y="3505200"/>
            <a:ext cx="0" cy="1366837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AutoShape 24">
            <a:extLst>
              <a:ext uri="{FF2B5EF4-FFF2-40B4-BE49-F238E27FC236}">
                <a16:creationId xmlns:a16="http://schemas.microsoft.com/office/drawing/2014/main" xmlns="" id="{45913315-96E2-CB4A-B724-8E1504728D5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91557" y="3457574"/>
            <a:ext cx="876300" cy="1452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AutoShape 24">
            <a:extLst>
              <a:ext uri="{FF2B5EF4-FFF2-40B4-BE49-F238E27FC236}">
                <a16:creationId xmlns:a16="http://schemas.microsoft.com/office/drawing/2014/main" xmlns="" id="{62A2D56A-E7CF-2543-83D6-67B08A34B70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511676" y="3434064"/>
            <a:ext cx="876300" cy="14525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AutoShape 20">
            <a:extLst>
              <a:ext uri="{FF2B5EF4-FFF2-40B4-BE49-F238E27FC236}">
                <a16:creationId xmlns:a16="http://schemas.microsoft.com/office/drawing/2014/main" xmlns="" id="{97B79935-EA36-4B4B-B2C4-F9A4F69222F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352800" y="3416046"/>
            <a:ext cx="871792" cy="1455991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Oval 11">
            <a:extLst>
              <a:ext uri="{FF2B5EF4-FFF2-40B4-BE49-F238E27FC236}">
                <a16:creationId xmlns:a16="http://schemas.microsoft.com/office/drawing/2014/main" xmlns="" id="{0A58F529-9341-7640-B786-615FD5054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4937" y="4876800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Oval 11">
            <a:extLst>
              <a:ext uri="{FF2B5EF4-FFF2-40B4-BE49-F238E27FC236}">
                <a16:creationId xmlns:a16="http://schemas.microsoft.com/office/drawing/2014/main" xmlns="" id="{2E162BEF-3807-AD44-9536-E57408552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876800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Oval 11">
            <a:extLst>
              <a:ext uri="{FF2B5EF4-FFF2-40B4-BE49-F238E27FC236}">
                <a16:creationId xmlns:a16="http://schemas.microsoft.com/office/drawing/2014/main" xmlns="" id="{892C0390-CC40-AB4D-866F-5AFF60CF9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971800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Oval 11">
            <a:extLst>
              <a:ext uri="{FF2B5EF4-FFF2-40B4-BE49-F238E27FC236}">
                <a16:creationId xmlns:a16="http://schemas.microsoft.com/office/drawing/2014/main" xmlns="" id="{8F4E397A-9C25-4C41-A625-AA610A132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2971800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Oval 11">
            <a:extLst>
              <a:ext uri="{FF2B5EF4-FFF2-40B4-BE49-F238E27FC236}">
                <a16:creationId xmlns:a16="http://schemas.microsoft.com/office/drawing/2014/main" xmlns="" id="{64B55664-A8B3-ED42-BFF6-890469CBB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5137" y="2971800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Oval 11">
            <a:extLst>
              <a:ext uri="{FF2B5EF4-FFF2-40B4-BE49-F238E27FC236}">
                <a16:creationId xmlns:a16="http://schemas.microsoft.com/office/drawing/2014/main" xmlns="" id="{5ACB4E45-39E1-2F4D-A17B-E067E594A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971800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37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933241-2CF3-D448-8354-561C25E37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3B27EA-E9A8-9A48-92D0-EB2131418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5121275"/>
          </a:xfrm>
        </p:spPr>
        <p:txBody>
          <a:bodyPr>
            <a:normAutofit/>
          </a:bodyPr>
          <a:lstStyle/>
          <a:p>
            <a:r>
              <a:rPr lang="en-GB" dirty="0"/>
              <a:t>Project students – Supervisors</a:t>
            </a:r>
          </a:p>
          <a:p>
            <a:r>
              <a:rPr lang="en-GB" dirty="0"/>
              <a:t>Graduates – Companies </a:t>
            </a:r>
          </a:p>
          <a:p>
            <a:r>
              <a:rPr lang="en-GB" dirty="0"/>
              <a:t>Passengers – Drivers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An obvious objective in applications: Increasing the cardinality of the matching or even finding a </a:t>
            </a:r>
            <a:r>
              <a:rPr lang="en-GB" i="1" dirty="0">
                <a:solidFill>
                  <a:srgbClr val="FF0000"/>
                </a:solidFill>
              </a:rPr>
              <a:t>maximum matching</a:t>
            </a:r>
            <a:r>
              <a:rPr lang="en-GB" dirty="0"/>
              <a:t>.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5FC925F-DFDB-6344-BEF9-6E4D7A90D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59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>
            <a:extLst>
              <a:ext uri="{FF2B5EF4-FFF2-40B4-BE49-F238E27FC236}">
                <a16:creationId xmlns:a16="http://schemas.microsoft.com/office/drawing/2014/main" xmlns="" id="{5F8CB7AA-0334-6F46-8505-A4CDD0B972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Time Complexity of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dirty="0"/>
              <a:t>Bipartite Maximum Matching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87719693-18D5-CC49-8EE3-49229510D54D}"/>
              </a:ext>
            </a:extLst>
          </p:cNvPr>
          <p:cNvSpPr txBox="1">
            <a:spLocks/>
          </p:cNvSpPr>
          <p:nvPr/>
        </p:nvSpPr>
        <p:spPr>
          <a:xfrm>
            <a:off x="533400" y="1828800"/>
            <a:ext cx="73914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Maximum Matching (</a:t>
            </a:r>
            <a:r>
              <a:rPr lang="en-US" b="1" dirty="0">
                <a:solidFill>
                  <a:srgbClr val="FF00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</a:t>
            </a:r>
            <a:r>
              <a:rPr lang="en-US" dirty="0"/>
              <a:t> ← ∅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DFS at a unmatched vertex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While ∃ an augmenting path </a:t>
            </a:r>
            <a:r>
              <a:rPr lang="en-US" b="1" dirty="0"/>
              <a:t>P</a:t>
            </a:r>
            <a:r>
              <a:rPr lang="en-US" dirty="0"/>
              <a:t> </a:t>
            </a:r>
            <a:r>
              <a:rPr lang="en-US" dirty="0" err="1"/>
              <a:t>w.r.t</a:t>
            </a:r>
            <a:r>
              <a:rPr lang="en-US" dirty="0"/>
              <a:t>. </a:t>
            </a:r>
            <a:r>
              <a:rPr lang="en-US" b="1" dirty="0"/>
              <a:t>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ea typeface="新細明體" panose="02020500000000000000" pitchFamily="18" charset="-120"/>
              </a:rPr>
              <a:t>    Flip the edges in </a:t>
            </a:r>
            <a:r>
              <a:rPr lang="en-US" altLang="zh-TW" b="1" dirty="0">
                <a:ea typeface="新細明體" panose="02020500000000000000" pitchFamily="18" charset="-120"/>
              </a:rPr>
              <a:t>P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ea typeface="新細明體" panose="02020500000000000000" pitchFamily="18" charset="-120"/>
              </a:rPr>
              <a:t>Return </a:t>
            </a:r>
            <a:r>
              <a:rPr lang="en-US" altLang="zh-TW" b="1" dirty="0">
                <a:ea typeface="新細明體" panose="02020500000000000000" pitchFamily="18" charset="-120"/>
              </a:rPr>
              <a:t>M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5D38AB1-72E6-9444-A045-E84BD00B5EB3}"/>
              </a:ext>
            </a:extLst>
          </p:cNvPr>
          <p:cNvSpPr/>
          <p:nvPr/>
        </p:nvSpPr>
        <p:spPr>
          <a:xfrm>
            <a:off x="7962900" y="3922067"/>
            <a:ext cx="9715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≤ |E|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xmlns="" id="{AD226BD7-3F71-B242-822D-FB4B30A68A26}"/>
              </a:ext>
            </a:extLst>
          </p:cNvPr>
          <p:cNvSpPr/>
          <p:nvPr/>
        </p:nvSpPr>
        <p:spPr>
          <a:xfrm>
            <a:off x="7543800" y="3733800"/>
            <a:ext cx="381000" cy="838200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09E6EE6-B4F2-3A4A-9679-46ED746203A7}"/>
              </a:ext>
            </a:extLst>
          </p:cNvPr>
          <p:cNvSpPr/>
          <p:nvPr/>
        </p:nvSpPr>
        <p:spPr>
          <a:xfrm>
            <a:off x="6762750" y="2967335"/>
            <a:ext cx="9715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≤ |V|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BD5CC0A-DA8E-4E41-9D3C-1AD5C7204465}"/>
              </a:ext>
            </a:extLst>
          </p:cNvPr>
          <p:cNvSpPr/>
          <p:nvPr/>
        </p:nvSpPr>
        <p:spPr>
          <a:xfrm>
            <a:off x="685800" y="5559752"/>
            <a:ext cx="4461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ea typeface="新細明體" panose="02020500000000000000" pitchFamily="18" charset="-120"/>
              </a:rPr>
              <a:t>In total, worst-case, O(|V| |E|)</a:t>
            </a:r>
          </a:p>
        </p:txBody>
      </p:sp>
    </p:spTree>
    <p:extLst>
      <p:ext uri="{BB962C8B-B14F-4D97-AF65-F5344CB8AC3E}">
        <p14:creationId xmlns:p14="http://schemas.microsoft.com/office/powerpoint/2010/main" val="127571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>
            <a:extLst>
              <a:ext uri="{FF2B5EF4-FFF2-40B4-BE49-F238E27FC236}">
                <a16:creationId xmlns:a16="http://schemas.microsoft.com/office/drawing/2014/main" xmlns="" id="{5F8CB7AA-0334-6F46-8505-A4CDD0B972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An improvement</a:t>
            </a:r>
          </a:p>
        </p:txBody>
      </p:sp>
      <p:sp>
        <p:nvSpPr>
          <p:cNvPr id="68611" name="Rectangle 1027">
            <a:extLst>
              <a:ext uri="{FF2B5EF4-FFF2-40B4-BE49-F238E27FC236}">
                <a16:creationId xmlns:a16="http://schemas.microsoft.com/office/drawing/2014/main" xmlns="" id="{B3B1E477-94EB-C540-85D2-610ABFA09B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525963"/>
          </a:xfrm>
        </p:spPr>
        <p:txBody>
          <a:bodyPr>
            <a:noAutofit/>
          </a:bodyPr>
          <a:lstStyle/>
          <a:p>
            <a:endParaRPr lang="en-US" altLang="zh-TW" sz="800" dirty="0">
              <a:ea typeface="新細明體" panose="02020500000000000000" pitchFamily="18" charset="-120"/>
            </a:endParaRPr>
          </a:p>
          <a:p>
            <a:r>
              <a:rPr lang="en-US" altLang="zh-TW" sz="2400" dirty="0">
                <a:ea typeface="新細明體" panose="02020500000000000000" pitchFamily="18" charset="-120"/>
              </a:rPr>
              <a:t>                                </a:t>
            </a:r>
            <a:r>
              <a:rPr lang="en-GB" sz="2400" b="1" dirty="0">
                <a:solidFill>
                  <a:srgbClr val="FF0000"/>
                </a:solidFill>
              </a:rPr>
              <a:t>Hopcroft-Karp Algorithm</a:t>
            </a:r>
            <a:endParaRPr lang="en-US" altLang="zh-TW" sz="2400" dirty="0">
              <a:ea typeface="新細明體" panose="02020500000000000000" pitchFamily="18" charset="-120"/>
            </a:endParaRPr>
          </a:p>
          <a:p>
            <a:r>
              <a:rPr lang="en-US" altLang="zh-TW" sz="2400" dirty="0">
                <a:ea typeface="新細明體" panose="02020500000000000000" pitchFamily="18" charset="-120"/>
              </a:rPr>
              <a:t>                                </a:t>
            </a:r>
          </a:p>
          <a:p>
            <a:pPr marL="0" indent="0">
              <a:buNone/>
            </a:pPr>
            <a:r>
              <a:rPr lang="en-US" altLang="zh-TW" sz="2400" dirty="0">
                <a:ea typeface="新細明體" panose="02020500000000000000" pitchFamily="18" charset="-120"/>
              </a:rPr>
              <a:t> </a:t>
            </a:r>
          </a:p>
          <a:p>
            <a:r>
              <a:rPr lang="en-US" altLang="zh-TW" sz="2400" dirty="0">
                <a:ea typeface="新細明體" panose="02020500000000000000" pitchFamily="18" charset="-120"/>
              </a:rPr>
              <a:t>“Let’s find augmenting paths in parallel for all free vertices in every iteration.”</a:t>
            </a:r>
          </a:p>
          <a:p>
            <a:pPr lvl="1"/>
            <a:r>
              <a:rPr lang="en-US" altLang="zh-TW" sz="2400" dirty="0">
                <a:ea typeface="新細明體" panose="02020500000000000000" pitchFamily="18" charset="-120"/>
              </a:rPr>
              <a:t>When augmenting the current matching, do it with maximal set of vertex disjoint shortest paths (using DFS)</a:t>
            </a:r>
          </a:p>
          <a:p>
            <a:r>
              <a:rPr lang="en-US" altLang="zh-TW" sz="2400" dirty="0">
                <a:ea typeface="新細明體" panose="02020500000000000000" pitchFamily="18" charset="-120"/>
              </a:rPr>
              <a:t>As a result, only O(|V|</a:t>
            </a:r>
            <a:r>
              <a:rPr lang="en-US" altLang="zh-TW" sz="2400" baseline="30000" dirty="0">
                <a:ea typeface="新細明體" panose="02020500000000000000" pitchFamily="18" charset="-120"/>
              </a:rPr>
              <a:t>0.5</a:t>
            </a:r>
            <a:r>
              <a:rPr lang="en-US" altLang="zh-TW" sz="2400" dirty="0">
                <a:ea typeface="新細明體" panose="02020500000000000000" pitchFamily="18" charset="-120"/>
              </a:rPr>
              <a:t>) iterations are needed.</a:t>
            </a:r>
          </a:p>
          <a:p>
            <a:r>
              <a:rPr lang="en-US" altLang="zh-TW" sz="2400" dirty="0">
                <a:ea typeface="新細明體" panose="02020500000000000000" pitchFamily="18" charset="-120"/>
              </a:rPr>
              <a:t>Using such approach, the time complexity is improved to O(|V|</a:t>
            </a:r>
            <a:r>
              <a:rPr lang="en-US" altLang="zh-TW" sz="2400" baseline="30000" dirty="0">
                <a:ea typeface="新細明體" panose="02020500000000000000" pitchFamily="18" charset="-120"/>
              </a:rPr>
              <a:t>0.5</a:t>
            </a:r>
            <a:r>
              <a:rPr lang="en-US" altLang="zh-TW" sz="2400" dirty="0">
                <a:ea typeface="新細明體" panose="02020500000000000000" pitchFamily="18" charset="-120"/>
              </a:rPr>
              <a:t> |E|)</a:t>
            </a:r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BA266AE-A7C7-9D41-8C3D-05EA26078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00200"/>
            <a:ext cx="1242205" cy="1244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BF96911-DD39-8743-BD68-166021818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1518784"/>
            <a:ext cx="1086614" cy="144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8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8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CF0355-A965-714A-9E97-E2B99D4AD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55E6B2C-5BA4-CA4F-9E89-596085596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Is this a maximal matching? Is it a maximum matching?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C703855-EF07-D04A-8AA0-BD55787F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B09C77F-DFDA-4C43-86AA-2951D73E1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99" y="2362200"/>
            <a:ext cx="3274695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EB0847A-4291-5B49-A1E3-0A7E6F10AA60}"/>
              </a:ext>
            </a:extLst>
          </p:cNvPr>
          <p:cNvSpPr txBox="1"/>
          <p:nvPr/>
        </p:nvSpPr>
        <p:spPr>
          <a:xfrm>
            <a:off x="3515192" y="253805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-25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435256E-4C7A-9849-B77C-E1EA258AD963}"/>
              </a:ext>
            </a:extLst>
          </p:cNvPr>
          <p:cNvSpPr txBox="1"/>
          <p:nvPr/>
        </p:nvSpPr>
        <p:spPr>
          <a:xfrm>
            <a:off x="5138998" y="250431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i="1" baseline="-25000" dirty="0"/>
              <a:t>2</a:t>
            </a:r>
            <a:endParaRPr lang="en-US" baseline="-2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1EA4319-8EAE-6A4E-9058-668666FD7BB0}"/>
              </a:ext>
            </a:extLst>
          </p:cNvPr>
          <p:cNvSpPr txBox="1"/>
          <p:nvPr/>
        </p:nvSpPr>
        <p:spPr>
          <a:xfrm>
            <a:off x="5740437" y="395529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i="1" baseline="-25000" dirty="0"/>
              <a:t>3</a:t>
            </a:r>
            <a:endParaRPr lang="en-US" baseline="-25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DAD5C9-530C-984F-8F2F-BE0C5D26D8CA}"/>
              </a:ext>
            </a:extLst>
          </p:cNvPr>
          <p:cNvSpPr txBox="1"/>
          <p:nvPr/>
        </p:nvSpPr>
        <p:spPr>
          <a:xfrm>
            <a:off x="3036456" y="413244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i="1" baseline="-25000" dirty="0"/>
              <a:t>5</a:t>
            </a:r>
            <a:endParaRPr lang="en-US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DF28B0F-C1B0-D94B-A9AD-B0BA5A405FC9}"/>
              </a:ext>
            </a:extLst>
          </p:cNvPr>
          <p:cNvSpPr txBox="1"/>
          <p:nvPr/>
        </p:nvSpPr>
        <p:spPr>
          <a:xfrm>
            <a:off x="4690647" y="318772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i="1" baseline="-25000" dirty="0"/>
              <a:t>7</a:t>
            </a:r>
            <a:endParaRPr lang="en-US" baseline="-25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70CEC63-1101-BA4E-B33A-3F178BE2E6DD}"/>
              </a:ext>
            </a:extLst>
          </p:cNvPr>
          <p:cNvSpPr txBox="1"/>
          <p:nvPr/>
        </p:nvSpPr>
        <p:spPr>
          <a:xfrm>
            <a:off x="4089152" y="318772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i="1" baseline="-25000" dirty="0"/>
              <a:t>6</a:t>
            </a:r>
            <a:endParaRPr lang="en-US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5ED11B3-FCE4-464C-A21D-3C7B85172E89}"/>
              </a:ext>
            </a:extLst>
          </p:cNvPr>
          <p:cNvSpPr txBox="1"/>
          <p:nvPr/>
        </p:nvSpPr>
        <p:spPr>
          <a:xfrm>
            <a:off x="4508546" y="485116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i="1" baseline="-25000" dirty="0"/>
              <a:t>4</a:t>
            </a:r>
            <a:endParaRPr lang="en-US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70F52B6-8B28-2646-9029-BB3425574878}"/>
              </a:ext>
            </a:extLst>
          </p:cNvPr>
          <p:cNvSpPr txBox="1"/>
          <p:nvPr/>
        </p:nvSpPr>
        <p:spPr>
          <a:xfrm>
            <a:off x="3915716" y="373632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-25000" dirty="0"/>
              <a:t>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C587D0-186B-3040-B0AA-B2EB80DF9420}"/>
              </a:ext>
            </a:extLst>
          </p:cNvPr>
          <p:cNvSpPr txBox="1"/>
          <p:nvPr/>
        </p:nvSpPr>
        <p:spPr>
          <a:xfrm>
            <a:off x="4835614" y="371049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i="1" baseline="-25000" dirty="0"/>
              <a:t>8</a:t>
            </a:r>
            <a:endParaRPr lang="en-US" baseline="-25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F0EF859-A64C-3249-810C-0638F7BFC7EB}"/>
              </a:ext>
            </a:extLst>
          </p:cNvPr>
          <p:cNvSpPr txBox="1"/>
          <p:nvPr/>
        </p:nvSpPr>
        <p:spPr>
          <a:xfrm>
            <a:off x="4389899" y="400699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i="1" baseline="-25000" dirty="0"/>
              <a:t>9</a:t>
            </a:r>
            <a:endParaRPr lang="en-US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3E389D6-4FEE-5842-A5FE-2E562A2785D8}"/>
              </a:ext>
            </a:extLst>
          </p:cNvPr>
          <p:cNvSpPr txBox="1"/>
          <p:nvPr/>
        </p:nvSpPr>
        <p:spPr>
          <a:xfrm>
            <a:off x="4528639" y="262035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-250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5181DDD-9813-DC4E-B66D-A0BE7B154A13}"/>
              </a:ext>
            </a:extLst>
          </p:cNvPr>
          <p:cNvSpPr txBox="1"/>
          <p:nvPr/>
        </p:nvSpPr>
        <p:spPr>
          <a:xfrm>
            <a:off x="5430047" y="343552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-25000" dirty="0"/>
              <a:t>13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D42D3FE-4D6D-754D-BF84-B1D6BA0961BD}"/>
              </a:ext>
            </a:extLst>
          </p:cNvPr>
          <p:cNvSpPr txBox="1"/>
          <p:nvPr/>
        </p:nvSpPr>
        <p:spPr>
          <a:xfrm>
            <a:off x="4823462" y="44579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-250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5ADD86B-122A-F747-A256-4A3ED3127CE5}"/>
              </a:ext>
            </a:extLst>
          </p:cNvPr>
          <p:cNvSpPr txBox="1"/>
          <p:nvPr/>
        </p:nvSpPr>
        <p:spPr>
          <a:xfrm>
            <a:off x="3658821" y="427332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-25000" dirty="0"/>
              <a:t>15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7B41E52-CDD9-5042-A923-30C457070557}"/>
              </a:ext>
            </a:extLst>
          </p:cNvPr>
          <p:cNvSpPr txBox="1"/>
          <p:nvPr/>
        </p:nvSpPr>
        <p:spPr>
          <a:xfrm>
            <a:off x="3400658" y="3159480"/>
            <a:ext cx="435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-250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480184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C16970-148F-AB47-9D94-A23AD8A57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9CFE5B-7AEE-1D4A-B8A9-9642A3717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Is this a bipartite graph or not?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The maximum number of edges in a bipartite graph on 20 vertices is? </a:t>
            </a:r>
            <a:r>
              <a:rPr lang="en-US" sz="2800" u="sng" dirty="0"/>
              <a:t>  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531F273-B723-C240-AA68-A62DC420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 descr="A picture containing game&#10;&#10;Description automatically generated">
            <a:extLst>
              <a:ext uri="{FF2B5EF4-FFF2-40B4-BE49-F238E27FC236}">
                <a16:creationId xmlns:a16="http://schemas.microsoft.com/office/drawing/2014/main" xmlns="" id="{D2D1D4AE-8427-2C43-95F8-1413A0863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99607"/>
            <a:ext cx="2984500" cy="2259693"/>
          </a:xfrm>
          <a:prstGeom prst="rect">
            <a:avLst/>
          </a:prstGeom>
        </p:spPr>
      </p:pic>
      <p:pic>
        <p:nvPicPr>
          <p:cNvPr id="10" name="Picture 9" descr="A picture containing kite, orange, game, flying&#10;&#10;Description automatically generated">
            <a:extLst>
              <a:ext uri="{FF2B5EF4-FFF2-40B4-BE49-F238E27FC236}">
                <a16:creationId xmlns:a16="http://schemas.microsoft.com/office/drawing/2014/main" xmlns="" id="{70CDA140-9CD9-784C-9D5C-077A1B64B2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133600"/>
            <a:ext cx="1855905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9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7B9CA9-0359-E244-97C9-CB9BF900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86F550-1EA2-3040-AB40-2451E265E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2000"/>
          </a:xfrm>
        </p:spPr>
        <p:txBody>
          <a:bodyPr>
            <a:noAutofit/>
          </a:bodyPr>
          <a:lstStyle/>
          <a:p>
            <a:r>
              <a:rPr lang="en-US" sz="2800" dirty="0"/>
              <a:t>Implement the algorithm to find a maximum matching of the following bipartite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24A0C46-B827-B14C-81D1-64996B44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E5465773-85FE-4F4A-B93C-97A4A9969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667000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xmlns="" id="{12B850DB-0307-5740-BFF1-07D209F9D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667000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1FDB8E12-38E7-9747-B7DF-4DA0B6A47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502" y="3548062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xmlns="" id="{2FAA72B6-C772-8143-9AB0-23B4A7DCA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102" y="3548062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34834A54-9203-0349-AF75-FB8C3FF74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429124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4CA86709-6111-6F41-9CAC-A9901E7B8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429124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4BB63E7F-A0C1-DC48-9A77-C9F1BAE01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502" y="5287991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xmlns="" id="{C3AA2D18-CCB1-5E47-893B-CCDDDC5CA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102" y="5287991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6E0BCDF1-26A1-284D-8633-AA4076478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6173967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CA4DE07-10A4-E543-A469-E82D4EDE9BB5}"/>
              </a:ext>
            </a:extLst>
          </p:cNvPr>
          <p:cNvCxnSpPr>
            <a:stCxn id="6" idx="5"/>
            <a:endCxn id="13" idx="1"/>
          </p:cNvCxnSpPr>
          <p:nvPr/>
        </p:nvCxnSpPr>
        <p:spPr>
          <a:xfrm>
            <a:off x="2625471" y="3158871"/>
            <a:ext cx="2792921" cy="30994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005732B1-7B6F-924F-BFA7-A5ABBC7AA6F9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661415" y="4002418"/>
            <a:ext cx="2756977" cy="22559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FB79C3A5-E85E-ED46-8051-FBB608AC4FA1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691173" y="2955132"/>
            <a:ext cx="2642827" cy="7438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FD0921C1-0A9C-D44C-9EFF-47C6CE9AA43F}"/>
              </a:ext>
            </a:extLst>
          </p:cNvPr>
          <p:cNvCxnSpPr>
            <a:cxnSpLocks/>
          </p:cNvCxnSpPr>
          <p:nvPr/>
        </p:nvCxnSpPr>
        <p:spPr>
          <a:xfrm>
            <a:off x="2721365" y="3836193"/>
            <a:ext cx="2612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7E03A75E-F115-F645-8E90-9005DDAEE7A4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10039" y="3836194"/>
            <a:ext cx="2635463" cy="8397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89C16450-BDA4-634A-B3CF-50A22B83A715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2709863" y="4717256"/>
            <a:ext cx="2624137" cy="231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5B0DA887-39A4-2247-9739-7D8FF6AE88E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691173" y="2955132"/>
            <a:ext cx="2642827" cy="25366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7B8F495C-B1A1-4D4E-A13A-0B2D6DD3D734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21365" y="3836194"/>
            <a:ext cx="2624137" cy="172959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80DFC67-1228-784F-983A-E5141C1205E3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709863" y="5576123"/>
            <a:ext cx="2635639" cy="3100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219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7B9CA9-0359-E244-97C9-CB9BF900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86F550-1EA2-3040-AB40-2451E265E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2000"/>
          </a:xfrm>
        </p:spPr>
        <p:txBody>
          <a:bodyPr>
            <a:noAutofit/>
          </a:bodyPr>
          <a:lstStyle/>
          <a:p>
            <a:r>
              <a:rPr lang="en-US" sz="2800" dirty="0"/>
              <a:t>Implement the algorithm to find a maximum matching of the following bipartite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24A0C46-B827-B14C-81D1-64996B44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E5465773-85FE-4F4A-B93C-97A4A9969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667000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xmlns="" id="{12B850DB-0307-5740-BFF1-07D209F9D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667000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1FDB8E12-38E7-9747-B7DF-4DA0B6A47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502" y="3548062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xmlns="" id="{2FAA72B6-C772-8143-9AB0-23B4A7DCA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102" y="3548062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34834A54-9203-0349-AF75-FB8C3FF74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429124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4CA86709-6111-6F41-9CAC-A9901E7B8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429124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4BB63E7F-A0C1-DC48-9A77-C9F1BAE01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502" y="5287991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xmlns="" id="{C3AA2D18-CCB1-5E47-893B-CCDDDC5CA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102" y="5287991"/>
            <a:ext cx="5762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6E0BCDF1-26A1-284D-8633-AA4076478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6173967"/>
            <a:ext cx="576263" cy="576263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CA4DE07-10A4-E543-A469-E82D4EDE9BB5}"/>
              </a:ext>
            </a:extLst>
          </p:cNvPr>
          <p:cNvCxnSpPr>
            <a:stCxn id="6" idx="5"/>
            <a:endCxn id="13" idx="1"/>
          </p:cNvCxnSpPr>
          <p:nvPr/>
        </p:nvCxnSpPr>
        <p:spPr>
          <a:xfrm>
            <a:off x="2625471" y="3158871"/>
            <a:ext cx="2792921" cy="30994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005732B1-7B6F-924F-BFA7-A5ABBC7AA6F9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661415" y="4002418"/>
            <a:ext cx="2756977" cy="22559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FB79C3A5-E85E-ED46-8051-FBB608AC4FA1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691173" y="2955132"/>
            <a:ext cx="2642827" cy="7438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FD0921C1-0A9C-D44C-9EFF-47C6CE9AA43F}"/>
              </a:ext>
            </a:extLst>
          </p:cNvPr>
          <p:cNvCxnSpPr>
            <a:cxnSpLocks/>
          </p:cNvCxnSpPr>
          <p:nvPr/>
        </p:nvCxnSpPr>
        <p:spPr>
          <a:xfrm>
            <a:off x="2721365" y="3836193"/>
            <a:ext cx="261263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7E03A75E-F115-F645-8E90-9005DDAEE7A4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10039" y="3836194"/>
            <a:ext cx="2635463" cy="8397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89C16450-BDA4-634A-B3CF-50A22B83A715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2709863" y="4717256"/>
            <a:ext cx="2624137" cy="2312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5B0DA887-39A4-2247-9739-7D8FF6AE88E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691173" y="2955132"/>
            <a:ext cx="2642827" cy="25366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7B8F495C-B1A1-4D4E-A13A-0B2D6DD3D734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21365" y="3836194"/>
            <a:ext cx="2624137" cy="172959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80DFC67-1228-784F-983A-E5141C1205E3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709863" y="5576123"/>
            <a:ext cx="2635639" cy="3100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86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AB9AA8-0295-2A48-9C5E-20457171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Roadmap for developing </a:t>
            </a:r>
            <a:br>
              <a:rPr lang="en-US" dirty="0"/>
            </a:br>
            <a:r>
              <a:rPr lang="en-US" dirty="0"/>
              <a:t> Maximum Matching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585AD76-7893-7948-B046-2BE43AEC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F213407-3B46-E947-8BD8-84A3197572FB}"/>
              </a:ext>
            </a:extLst>
          </p:cNvPr>
          <p:cNvSpPr txBox="1"/>
          <p:nvPr/>
        </p:nvSpPr>
        <p:spPr>
          <a:xfrm>
            <a:off x="455141" y="18288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Maximal Matching </a:t>
            </a:r>
            <a:r>
              <a:rPr lang="en-US" sz="2400" dirty="0" err="1">
                <a:solidFill>
                  <a:srgbClr val="FF0000"/>
                </a:solidFill>
              </a:rPr>
              <a:t>Alg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8C8D0BF-87FB-6749-98FD-0B193D7141B3}"/>
              </a:ext>
            </a:extLst>
          </p:cNvPr>
          <p:cNvSpPr/>
          <p:nvPr/>
        </p:nvSpPr>
        <p:spPr>
          <a:xfrm>
            <a:off x="3584598" y="2547854"/>
            <a:ext cx="2299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Berge’s Theorem</a:t>
            </a:r>
            <a:endParaRPr lang="en-US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709B52CA-D84C-9D49-AB78-FE6235AEDD4E}"/>
              </a:ext>
            </a:extLst>
          </p:cNvPr>
          <p:cNvCxnSpPr/>
          <p:nvPr/>
        </p:nvCxnSpPr>
        <p:spPr>
          <a:xfrm>
            <a:off x="2362200" y="2290465"/>
            <a:ext cx="1752600" cy="9099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5E86E90-4097-F04B-8987-0595D0B1F7D3}"/>
              </a:ext>
            </a:extLst>
          </p:cNvPr>
          <p:cNvSpPr txBox="1"/>
          <p:nvPr/>
        </p:nvSpPr>
        <p:spPr>
          <a:xfrm>
            <a:off x="3238500" y="3188006"/>
            <a:ext cx="5284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Maximum Matching </a:t>
            </a:r>
            <a:r>
              <a:rPr lang="en-US" sz="2400" dirty="0" err="1">
                <a:solidFill>
                  <a:srgbClr val="FF0000"/>
                </a:solidFill>
              </a:rPr>
              <a:t>Alg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(subroutine of finding augmenting paths)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DB0E404-CA79-B54C-8D59-313755E94C55}"/>
              </a:ext>
            </a:extLst>
          </p:cNvPr>
          <p:cNvSpPr txBox="1"/>
          <p:nvPr/>
        </p:nvSpPr>
        <p:spPr>
          <a:xfrm>
            <a:off x="1902938" y="5274898"/>
            <a:ext cx="137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Bipartite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B5B7582-B55C-8B4C-A696-00FEB2D200F3}"/>
              </a:ext>
            </a:extLst>
          </p:cNvPr>
          <p:cNvSpPr txBox="1"/>
          <p:nvPr/>
        </p:nvSpPr>
        <p:spPr>
          <a:xfrm>
            <a:off x="6174262" y="5229366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Non-bipartite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45EDC432-D8EE-054A-B5FA-C05793337C4D}"/>
              </a:ext>
            </a:extLst>
          </p:cNvPr>
          <p:cNvCxnSpPr>
            <a:cxnSpLocks/>
          </p:cNvCxnSpPr>
          <p:nvPr/>
        </p:nvCxnSpPr>
        <p:spPr>
          <a:xfrm flipH="1">
            <a:off x="2734963" y="4006646"/>
            <a:ext cx="1685667" cy="21102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91475FAA-9636-0446-B612-4A401E7BD03B}"/>
              </a:ext>
            </a:extLst>
          </p:cNvPr>
          <p:cNvCxnSpPr>
            <a:cxnSpLocks/>
          </p:cNvCxnSpPr>
          <p:nvPr/>
        </p:nvCxnSpPr>
        <p:spPr>
          <a:xfrm>
            <a:off x="5271532" y="4006646"/>
            <a:ext cx="1129268" cy="2060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D05BF92-B5B8-8041-A39B-A6E0E7303AF9}"/>
              </a:ext>
            </a:extLst>
          </p:cNvPr>
          <p:cNvSpPr txBox="1"/>
          <p:nvPr/>
        </p:nvSpPr>
        <p:spPr>
          <a:xfrm>
            <a:off x="76200" y="6116849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Graph traversal + “Symmetric difference”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5AEE1B4-86D1-CE43-857C-41332C500A11}"/>
              </a:ext>
            </a:extLst>
          </p:cNvPr>
          <p:cNvSpPr txBox="1"/>
          <p:nvPr/>
        </p:nvSpPr>
        <p:spPr>
          <a:xfrm>
            <a:off x="5624211" y="5989397"/>
            <a:ext cx="346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Contract + Expand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 odd cycles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DBBDAB9-ADE2-4D41-A0C2-9492622BC1B7}"/>
              </a:ext>
            </a:extLst>
          </p:cNvPr>
          <p:cNvSpPr txBox="1"/>
          <p:nvPr/>
        </p:nvSpPr>
        <p:spPr>
          <a:xfrm>
            <a:off x="3225239" y="4518628"/>
            <a:ext cx="394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Bipartite or not? BFS/DFS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21562C07-CAAD-414D-A4FC-97B644DE353C}"/>
                  </a:ext>
                </a:extLst>
              </p:cNvPr>
              <p:cNvSpPr txBox="1"/>
              <p:nvPr/>
            </p:nvSpPr>
            <p:spPr>
              <a:xfrm>
                <a:off x="2342636" y="2615399"/>
                <a:ext cx="470385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562C07-CAAD-414D-A4FC-97B644DE3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636" y="2615399"/>
                <a:ext cx="470385" cy="576183"/>
              </a:xfrm>
              <a:prstGeom prst="rect">
                <a:avLst/>
              </a:prstGeom>
              <a:blipFill>
                <a:blip r:embed="rId2"/>
                <a:stretch>
                  <a:fillRect l="-7895" r="-1315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400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97C5BF-D3F5-5D44-9C8B-F3C3231F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matching in general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61F90D-4B8A-B240-B7A1-3DE46B9C1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Given a non-bipartite graph G and a matching M, a </a:t>
            </a:r>
            <a:r>
              <a:rPr lang="en-US" sz="2400" dirty="0">
                <a:solidFill>
                  <a:srgbClr val="FF0000"/>
                </a:solidFill>
              </a:rPr>
              <a:t>blossom</a:t>
            </a:r>
            <a:r>
              <a:rPr lang="en-US" sz="2400" dirty="0"/>
              <a:t> is an odd cycle (length 2</a:t>
            </a:r>
            <a:r>
              <a:rPr lang="en-US" sz="2400" i="1" dirty="0"/>
              <a:t>k</a:t>
            </a:r>
            <a:r>
              <a:rPr lang="en-US" sz="2400" dirty="0"/>
              <a:t>+1) with </a:t>
            </a:r>
            <a:r>
              <a:rPr lang="en-US" sz="2400" i="1" dirty="0"/>
              <a:t>k</a:t>
            </a:r>
            <a:r>
              <a:rPr lang="en-US" sz="2400" dirty="0"/>
              <a:t> edges belong to M, and one of its vertices </a:t>
            </a:r>
            <a:r>
              <a:rPr lang="en-US" sz="2400" i="1" dirty="0"/>
              <a:t>v</a:t>
            </a:r>
            <a:r>
              <a:rPr lang="en-US" sz="2400" dirty="0"/>
              <a:t> is such that there exists an alternating path of even length from </a:t>
            </a:r>
            <a:r>
              <a:rPr lang="en-US" sz="2400" i="1" dirty="0"/>
              <a:t>v</a:t>
            </a:r>
            <a:r>
              <a:rPr lang="en-US" sz="2400" dirty="0"/>
              <a:t> to an unmatched vertex </a:t>
            </a:r>
            <a:r>
              <a:rPr lang="en-US" sz="2400" i="1" dirty="0"/>
              <a:t>w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8F8A3F0-1B7A-8B40-A9E9-47B0F23E7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00146CF9-126C-F048-A6EB-8F35C48F4F32}"/>
              </a:ext>
            </a:extLst>
          </p:cNvPr>
          <p:cNvGrpSpPr/>
          <p:nvPr/>
        </p:nvGrpSpPr>
        <p:grpSpPr>
          <a:xfrm>
            <a:off x="2209800" y="3475147"/>
            <a:ext cx="4191000" cy="3246328"/>
            <a:chOff x="2438400" y="3230672"/>
            <a:chExt cx="4191000" cy="33526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FEBC296F-1D29-474C-B5F2-493D69B4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8400" y="3230672"/>
              <a:ext cx="4191000" cy="3293864"/>
            </a:xfrm>
            <a:prstGeom prst="rect">
              <a:avLst/>
            </a:prstGeom>
          </p:spPr>
        </p:pic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xmlns="" id="{017635D8-3E36-1E48-BE56-62CCF4865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4993475"/>
              <a:ext cx="2971801" cy="1589887"/>
            </a:xfrm>
            <a:prstGeom prst="rect">
              <a:avLst/>
            </a:prstGeom>
          </p:spPr>
        </p:pic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xmlns="" id="{0B67615A-E7DD-B446-92D1-A122A0E19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4462856"/>
              <a:ext cx="1981201" cy="1589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9892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E7C9CD-8965-8A48-A08E-77A90E7C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Shrinking a blossom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80A922-0A09-3F4D-BA17-4815BAD2E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12041B0-55B4-6548-8EDB-94BF8DD85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2133600"/>
            <a:ext cx="4191000" cy="329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EF5331-9DA2-314C-9626-E7988398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Shrinking and expanding a blossom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D247CB3-F7CF-3F40-B44D-B3791A9B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i="1" smtClean="0"/>
              <a:pPr/>
              <a:t>29</a:t>
            </a:fld>
            <a:endParaRPr lang="en-US" i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AB66D7B0-6C28-714B-8A38-D89690ADBDC4}"/>
              </a:ext>
            </a:extLst>
          </p:cNvPr>
          <p:cNvSpPr/>
          <p:nvPr/>
        </p:nvSpPr>
        <p:spPr bwMode="auto">
          <a:xfrm>
            <a:off x="1692275" y="1989138"/>
            <a:ext cx="358775" cy="3603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 i="1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3141DBC8-EB84-414E-91D6-A30B445BC549}"/>
              </a:ext>
            </a:extLst>
          </p:cNvPr>
          <p:cNvSpPr/>
          <p:nvPr/>
        </p:nvSpPr>
        <p:spPr bwMode="auto">
          <a:xfrm>
            <a:off x="1692275" y="2636838"/>
            <a:ext cx="358775" cy="3603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 i="1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59189021-C340-8F4D-BABC-D3FCD5035FCA}"/>
              </a:ext>
            </a:extLst>
          </p:cNvPr>
          <p:cNvSpPr/>
          <p:nvPr/>
        </p:nvSpPr>
        <p:spPr bwMode="auto">
          <a:xfrm>
            <a:off x="2484438" y="2636838"/>
            <a:ext cx="358775" cy="3603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 i="1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D86EA30F-41A9-6F40-B2F1-CDA3C2A359D1}"/>
              </a:ext>
            </a:extLst>
          </p:cNvPr>
          <p:cNvSpPr/>
          <p:nvPr/>
        </p:nvSpPr>
        <p:spPr bwMode="auto">
          <a:xfrm>
            <a:off x="2484438" y="1954213"/>
            <a:ext cx="358775" cy="3603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 i="1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94ECE854-52E8-3B47-9546-CC14E5B39B33}"/>
              </a:ext>
            </a:extLst>
          </p:cNvPr>
          <p:cNvSpPr/>
          <p:nvPr/>
        </p:nvSpPr>
        <p:spPr bwMode="auto">
          <a:xfrm>
            <a:off x="3132138" y="2282825"/>
            <a:ext cx="360362" cy="36036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 i="1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4B64AD1B-ADB5-E848-B3A7-185EE5717FF3}"/>
              </a:ext>
            </a:extLst>
          </p:cNvPr>
          <p:cNvSpPr/>
          <p:nvPr/>
        </p:nvSpPr>
        <p:spPr bwMode="auto">
          <a:xfrm>
            <a:off x="3779838" y="2613025"/>
            <a:ext cx="360362" cy="35877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i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FF44391-44B5-3542-BA22-42D0C85043C4}"/>
              </a:ext>
            </a:extLst>
          </p:cNvPr>
          <p:cNvSpPr/>
          <p:nvPr/>
        </p:nvSpPr>
        <p:spPr bwMode="auto">
          <a:xfrm>
            <a:off x="4427538" y="2941638"/>
            <a:ext cx="360362" cy="3603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i="1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D19FD601-E5B2-654A-989B-2C158AB16C51}"/>
              </a:ext>
            </a:extLst>
          </p:cNvPr>
          <p:cNvSpPr/>
          <p:nvPr/>
        </p:nvSpPr>
        <p:spPr bwMode="auto">
          <a:xfrm>
            <a:off x="2124075" y="3451225"/>
            <a:ext cx="360363" cy="35877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i="1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D800D0AE-E6C3-E247-A597-DF962CAC3E34}"/>
              </a:ext>
            </a:extLst>
          </p:cNvPr>
          <p:cNvCxnSpPr>
            <a:stCxn id="7" idx="6"/>
            <a:endCxn id="10" idx="2"/>
          </p:cNvCxnSpPr>
          <p:nvPr/>
        </p:nvCxnSpPr>
        <p:spPr bwMode="auto">
          <a:xfrm flipV="1">
            <a:off x="2051050" y="2135188"/>
            <a:ext cx="433388" cy="333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6">
            <a:extLst>
              <a:ext uri="{FF2B5EF4-FFF2-40B4-BE49-F238E27FC236}">
                <a16:creationId xmlns:a16="http://schemas.microsoft.com/office/drawing/2014/main" xmlns="" id="{52AF1BC6-6B13-C743-A3E6-EC6938D30839}"/>
              </a:ext>
            </a:extLst>
          </p:cNvPr>
          <p:cNvCxnSpPr>
            <a:cxnSpLocks noChangeShapeType="1"/>
            <a:stCxn id="10" idx="6"/>
            <a:endCxn id="11" idx="1"/>
          </p:cNvCxnSpPr>
          <p:nvPr/>
        </p:nvCxnSpPr>
        <p:spPr bwMode="auto">
          <a:xfrm>
            <a:off x="2843213" y="2135188"/>
            <a:ext cx="341312" cy="2016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8">
            <a:extLst>
              <a:ext uri="{FF2B5EF4-FFF2-40B4-BE49-F238E27FC236}">
                <a16:creationId xmlns:a16="http://schemas.microsoft.com/office/drawing/2014/main" xmlns="" id="{D978BBC7-FBA5-CC4E-B7D9-DDE6528236E0}"/>
              </a:ext>
            </a:extLst>
          </p:cNvPr>
          <p:cNvCxnSpPr>
            <a:cxnSpLocks noChangeShapeType="1"/>
            <a:stCxn id="11" idx="3"/>
            <a:endCxn id="9" idx="6"/>
          </p:cNvCxnSpPr>
          <p:nvPr/>
        </p:nvCxnSpPr>
        <p:spPr bwMode="auto">
          <a:xfrm flipH="1">
            <a:off x="2843213" y="2590800"/>
            <a:ext cx="341312" cy="225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E5F8F488-E371-B54F-A695-F7C39770E42E}"/>
              </a:ext>
            </a:extLst>
          </p:cNvPr>
          <p:cNvCxnSpPr>
            <a:stCxn id="9" idx="2"/>
            <a:endCxn id="8" idx="6"/>
          </p:cNvCxnSpPr>
          <p:nvPr/>
        </p:nvCxnSpPr>
        <p:spPr bwMode="auto">
          <a:xfrm flipH="1">
            <a:off x="2051050" y="2816225"/>
            <a:ext cx="43338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23">
            <a:extLst>
              <a:ext uri="{FF2B5EF4-FFF2-40B4-BE49-F238E27FC236}">
                <a16:creationId xmlns:a16="http://schemas.microsoft.com/office/drawing/2014/main" xmlns="" id="{F51DDED7-AA15-9E4E-9F58-0423DA392FA0}"/>
              </a:ext>
            </a:extLst>
          </p:cNvPr>
          <p:cNvCxnSpPr>
            <a:cxnSpLocks noChangeShapeType="1"/>
            <a:stCxn id="7" idx="4"/>
            <a:endCxn id="8" idx="0"/>
          </p:cNvCxnSpPr>
          <p:nvPr/>
        </p:nvCxnSpPr>
        <p:spPr bwMode="auto">
          <a:xfrm>
            <a:off x="1871663" y="2349500"/>
            <a:ext cx="0" cy="2873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25">
            <a:extLst>
              <a:ext uri="{FF2B5EF4-FFF2-40B4-BE49-F238E27FC236}">
                <a16:creationId xmlns:a16="http://schemas.microsoft.com/office/drawing/2014/main" xmlns="" id="{FC514CC4-F017-D544-AF10-2367DDD5D1EB}"/>
              </a:ext>
            </a:extLst>
          </p:cNvPr>
          <p:cNvCxnSpPr>
            <a:cxnSpLocks noChangeShapeType="1"/>
            <a:stCxn id="8" idx="5"/>
            <a:endCxn id="14" idx="0"/>
          </p:cNvCxnSpPr>
          <p:nvPr/>
        </p:nvCxnSpPr>
        <p:spPr bwMode="auto">
          <a:xfrm>
            <a:off x="1998663" y="2944813"/>
            <a:ext cx="304800" cy="5064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7">
            <a:extLst>
              <a:ext uri="{FF2B5EF4-FFF2-40B4-BE49-F238E27FC236}">
                <a16:creationId xmlns:a16="http://schemas.microsoft.com/office/drawing/2014/main" xmlns="" id="{B7E5AD12-B40D-0B47-B681-04C505FCC865}"/>
              </a:ext>
            </a:extLst>
          </p:cNvPr>
          <p:cNvCxnSpPr>
            <a:cxnSpLocks noChangeShapeType="1"/>
            <a:stCxn id="9" idx="4"/>
            <a:endCxn id="14" idx="7"/>
          </p:cNvCxnSpPr>
          <p:nvPr/>
        </p:nvCxnSpPr>
        <p:spPr bwMode="auto">
          <a:xfrm flipH="1">
            <a:off x="2430463" y="2997200"/>
            <a:ext cx="233362" cy="5064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9">
            <a:extLst>
              <a:ext uri="{FF2B5EF4-FFF2-40B4-BE49-F238E27FC236}">
                <a16:creationId xmlns:a16="http://schemas.microsoft.com/office/drawing/2014/main" xmlns="" id="{2B986A3E-A5CC-F244-B518-95EBAA8C9313}"/>
              </a:ext>
            </a:extLst>
          </p:cNvPr>
          <p:cNvCxnSpPr>
            <a:cxnSpLocks noChangeShapeType="1"/>
            <a:stCxn id="11" idx="6"/>
            <a:endCxn id="12" idx="1"/>
          </p:cNvCxnSpPr>
          <p:nvPr/>
        </p:nvCxnSpPr>
        <p:spPr bwMode="auto">
          <a:xfrm>
            <a:off x="3492500" y="2463800"/>
            <a:ext cx="339725" cy="2016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56BF3220-35E6-4E4D-BA20-F51329B4B5DE}"/>
              </a:ext>
            </a:extLst>
          </p:cNvPr>
          <p:cNvCxnSpPr>
            <a:stCxn id="14" idx="6"/>
            <a:endCxn id="12" idx="3"/>
          </p:cNvCxnSpPr>
          <p:nvPr/>
        </p:nvCxnSpPr>
        <p:spPr bwMode="auto">
          <a:xfrm flipV="1">
            <a:off x="2484438" y="2919413"/>
            <a:ext cx="1347787" cy="7112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AFF94565-8BEA-8847-B027-EAD58427AF14}"/>
              </a:ext>
            </a:extLst>
          </p:cNvPr>
          <p:cNvSpPr/>
          <p:nvPr/>
        </p:nvSpPr>
        <p:spPr bwMode="auto">
          <a:xfrm>
            <a:off x="3779838" y="1700213"/>
            <a:ext cx="360362" cy="3603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i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012C151E-0632-3A4F-AC8F-E6D60F941EA4}"/>
              </a:ext>
            </a:extLst>
          </p:cNvPr>
          <p:cNvSpPr/>
          <p:nvPr/>
        </p:nvSpPr>
        <p:spPr bwMode="auto">
          <a:xfrm>
            <a:off x="4427538" y="2139950"/>
            <a:ext cx="360362" cy="36036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i="1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6AA91E04-8B5E-584A-8236-DF523914AEA5}"/>
              </a:ext>
            </a:extLst>
          </p:cNvPr>
          <p:cNvSpPr/>
          <p:nvPr/>
        </p:nvSpPr>
        <p:spPr bwMode="auto">
          <a:xfrm>
            <a:off x="3454400" y="3503613"/>
            <a:ext cx="360363" cy="3603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i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27" name="Straight Connector 36">
            <a:extLst>
              <a:ext uri="{FF2B5EF4-FFF2-40B4-BE49-F238E27FC236}">
                <a16:creationId xmlns:a16="http://schemas.microsoft.com/office/drawing/2014/main" xmlns="" id="{96636781-314C-9644-839B-17C073D66181}"/>
              </a:ext>
            </a:extLst>
          </p:cNvPr>
          <p:cNvCxnSpPr>
            <a:cxnSpLocks noChangeShapeType="1"/>
            <a:stCxn id="14" idx="6"/>
            <a:endCxn id="26" idx="2"/>
          </p:cNvCxnSpPr>
          <p:nvPr/>
        </p:nvCxnSpPr>
        <p:spPr bwMode="auto">
          <a:xfrm>
            <a:off x="2484438" y="3630613"/>
            <a:ext cx="969962" cy="523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38">
            <a:extLst>
              <a:ext uri="{FF2B5EF4-FFF2-40B4-BE49-F238E27FC236}">
                <a16:creationId xmlns:a16="http://schemas.microsoft.com/office/drawing/2014/main" xmlns="" id="{7D99DE6F-F68E-434D-BAA2-D173F59C2920}"/>
              </a:ext>
            </a:extLst>
          </p:cNvPr>
          <p:cNvCxnSpPr>
            <a:cxnSpLocks noChangeShapeType="1"/>
            <a:stCxn id="12" idx="4"/>
            <a:endCxn id="26" idx="7"/>
          </p:cNvCxnSpPr>
          <p:nvPr/>
        </p:nvCxnSpPr>
        <p:spPr bwMode="auto">
          <a:xfrm flipH="1">
            <a:off x="3762375" y="2971800"/>
            <a:ext cx="196850" cy="584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87F921BD-E49C-9C4D-BD68-EBCBAE50829C}"/>
              </a:ext>
            </a:extLst>
          </p:cNvPr>
          <p:cNvCxnSpPr>
            <a:stCxn id="11" idx="7"/>
            <a:endCxn id="24" idx="3"/>
          </p:cNvCxnSpPr>
          <p:nvPr/>
        </p:nvCxnSpPr>
        <p:spPr bwMode="auto">
          <a:xfrm flipV="1">
            <a:off x="3438525" y="2008188"/>
            <a:ext cx="393700" cy="3286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42">
            <a:extLst>
              <a:ext uri="{FF2B5EF4-FFF2-40B4-BE49-F238E27FC236}">
                <a16:creationId xmlns:a16="http://schemas.microsoft.com/office/drawing/2014/main" xmlns="" id="{D683F1CF-610F-1240-AA29-15C20D580752}"/>
              </a:ext>
            </a:extLst>
          </p:cNvPr>
          <p:cNvCxnSpPr>
            <a:cxnSpLocks noChangeShapeType="1"/>
            <a:stCxn id="24" idx="5"/>
          </p:cNvCxnSpPr>
          <p:nvPr/>
        </p:nvCxnSpPr>
        <p:spPr bwMode="auto">
          <a:xfrm>
            <a:off x="4086225" y="2008188"/>
            <a:ext cx="341313" cy="2270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891928FD-7626-E341-B576-9FBBF774FD12}"/>
              </a:ext>
            </a:extLst>
          </p:cNvPr>
          <p:cNvCxnSpPr>
            <a:stCxn id="25" idx="4"/>
            <a:endCxn id="13" idx="0"/>
          </p:cNvCxnSpPr>
          <p:nvPr/>
        </p:nvCxnSpPr>
        <p:spPr bwMode="auto">
          <a:xfrm>
            <a:off x="4608513" y="2500313"/>
            <a:ext cx="0" cy="4413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46">
            <a:extLst>
              <a:ext uri="{FF2B5EF4-FFF2-40B4-BE49-F238E27FC236}">
                <a16:creationId xmlns:a16="http://schemas.microsoft.com/office/drawing/2014/main" xmlns="" id="{D2DF964E-DF18-954D-AF64-7CD897ABF4B9}"/>
              </a:ext>
            </a:extLst>
          </p:cNvPr>
          <p:cNvCxnSpPr>
            <a:cxnSpLocks noChangeShapeType="1"/>
            <a:stCxn id="25" idx="3"/>
            <a:endCxn id="12" idx="7"/>
          </p:cNvCxnSpPr>
          <p:nvPr/>
        </p:nvCxnSpPr>
        <p:spPr bwMode="auto">
          <a:xfrm flipH="1">
            <a:off x="4087813" y="2447925"/>
            <a:ext cx="392112" cy="2174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48">
            <a:extLst>
              <a:ext uri="{FF2B5EF4-FFF2-40B4-BE49-F238E27FC236}">
                <a16:creationId xmlns:a16="http://schemas.microsoft.com/office/drawing/2014/main" xmlns="" id="{538DC7B1-79B6-AC48-B458-FE3D06677EBA}"/>
              </a:ext>
            </a:extLst>
          </p:cNvPr>
          <p:cNvCxnSpPr>
            <a:cxnSpLocks noChangeShapeType="1"/>
            <a:stCxn id="13" idx="1"/>
            <a:endCxn id="12" idx="6"/>
          </p:cNvCxnSpPr>
          <p:nvPr/>
        </p:nvCxnSpPr>
        <p:spPr bwMode="auto">
          <a:xfrm flipH="1" flipV="1">
            <a:off x="4140200" y="2792413"/>
            <a:ext cx="339725" cy="2016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50">
            <a:extLst>
              <a:ext uri="{FF2B5EF4-FFF2-40B4-BE49-F238E27FC236}">
                <a16:creationId xmlns:a16="http://schemas.microsoft.com/office/drawing/2014/main" xmlns="" id="{28EFE9B1-DDD1-9844-AA4B-B1DFD3117987}"/>
              </a:ext>
            </a:extLst>
          </p:cNvPr>
          <p:cNvCxnSpPr>
            <a:cxnSpLocks noChangeShapeType="1"/>
            <a:stCxn id="13" idx="3"/>
            <a:endCxn id="26" idx="6"/>
          </p:cNvCxnSpPr>
          <p:nvPr/>
        </p:nvCxnSpPr>
        <p:spPr bwMode="auto">
          <a:xfrm flipH="1">
            <a:off x="3814763" y="3249613"/>
            <a:ext cx="665162" cy="4333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657C2E07-6AE4-8745-A4DA-ADA5160C00DD}"/>
              </a:ext>
            </a:extLst>
          </p:cNvPr>
          <p:cNvSpPr/>
          <p:nvPr/>
        </p:nvSpPr>
        <p:spPr bwMode="auto">
          <a:xfrm>
            <a:off x="5091113" y="3863975"/>
            <a:ext cx="704850" cy="69691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 i="1">
              <a:solidFill>
                <a:schemeClr val="tx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1BFC28D7-82AF-2B4C-BE59-02B01271FF7B}"/>
              </a:ext>
            </a:extLst>
          </p:cNvPr>
          <p:cNvSpPr/>
          <p:nvPr/>
        </p:nvSpPr>
        <p:spPr bwMode="auto">
          <a:xfrm>
            <a:off x="6719888" y="4560888"/>
            <a:ext cx="360362" cy="3603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i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8A20B09C-E7A4-2440-BAF8-0613BB7F7170}"/>
              </a:ext>
            </a:extLst>
          </p:cNvPr>
          <p:cNvSpPr/>
          <p:nvPr/>
        </p:nvSpPr>
        <p:spPr bwMode="auto">
          <a:xfrm>
            <a:off x="7367588" y="4891088"/>
            <a:ext cx="360362" cy="35877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i="1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5233694B-3FF1-AB43-BF6D-71FB2DE7996D}"/>
              </a:ext>
            </a:extLst>
          </p:cNvPr>
          <p:cNvSpPr/>
          <p:nvPr/>
        </p:nvSpPr>
        <p:spPr bwMode="auto">
          <a:xfrm>
            <a:off x="5064125" y="5399088"/>
            <a:ext cx="360363" cy="3603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i="1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39" name="Straight Connector 65">
            <a:extLst>
              <a:ext uri="{FF2B5EF4-FFF2-40B4-BE49-F238E27FC236}">
                <a16:creationId xmlns:a16="http://schemas.microsoft.com/office/drawing/2014/main" xmlns="" id="{20D901C3-6159-AF47-8C8D-FB91228B9062}"/>
              </a:ext>
            </a:extLst>
          </p:cNvPr>
          <p:cNvCxnSpPr>
            <a:cxnSpLocks noChangeShapeType="1"/>
            <a:stCxn id="35" idx="4"/>
            <a:endCxn id="38" idx="7"/>
          </p:cNvCxnSpPr>
          <p:nvPr/>
        </p:nvCxnSpPr>
        <p:spPr bwMode="auto">
          <a:xfrm flipH="1">
            <a:off x="5370513" y="4560888"/>
            <a:ext cx="73025" cy="8921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66">
            <a:extLst>
              <a:ext uri="{FF2B5EF4-FFF2-40B4-BE49-F238E27FC236}">
                <a16:creationId xmlns:a16="http://schemas.microsoft.com/office/drawing/2014/main" xmlns="" id="{46D666EC-9F4F-8D48-AB35-DB0A5C6E2CFD}"/>
              </a:ext>
            </a:extLst>
          </p:cNvPr>
          <p:cNvCxnSpPr>
            <a:cxnSpLocks noChangeShapeType="1"/>
            <a:endCxn id="36" idx="1"/>
          </p:cNvCxnSpPr>
          <p:nvPr/>
        </p:nvCxnSpPr>
        <p:spPr bwMode="auto">
          <a:xfrm>
            <a:off x="5795963" y="4397375"/>
            <a:ext cx="976312" cy="2174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14B163C-94E4-6842-A4B3-FDCF04AC1DBB}"/>
              </a:ext>
            </a:extLst>
          </p:cNvPr>
          <p:cNvCxnSpPr>
            <a:stCxn id="38" idx="6"/>
            <a:endCxn id="36" idx="3"/>
          </p:cNvCxnSpPr>
          <p:nvPr/>
        </p:nvCxnSpPr>
        <p:spPr bwMode="auto">
          <a:xfrm flipV="1">
            <a:off x="5424488" y="4868863"/>
            <a:ext cx="1347787" cy="7112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1EAB0F04-9712-0240-ADBA-90B106D266C2}"/>
              </a:ext>
            </a:extLst>
          </p:cNvPr>
          <p:cNvSpPr/>
          <p:nvPr/>
        </p:nvSpPr>
        <p:spPr bwMode="auto">
          <a:xfrm>
            <a:off x="6719888" y="3649663"/>
            <a:ext cx="360362" cy="3603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i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C078A84E-39B7-FD40-ADA1-8FAC272F2488}"/>
              </a:ext>
            </a:extLst>
          </p:cNvPr>
          <p:cNvSpPr/>
          <p:nvPr/>
        </p:nvSpPr>
        <p:spPr bwMode="auto">
          <a:xfrm>
            <a:off x="7367588" y="4089400"/>
            <a:ext cx="360362" cy="36036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i="1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00B0E5C4-EF9E-BD4A-A444-E6BC305C683D}"/>
              </a:ext>
            </a:extLst>
          </p:cNvPr>
          <p:cNvSpPr/>
          <p:nvPr/>
        </p:nvSpPr>
        <p:spPr bwMode="auto">
          <a:xfrm>
            <a:off x="6394450" y="5453063"/>
            <a:ext cx="360363" cy="35877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i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xmlns="" id="{36B4A538-F246-CB4E-ACC7-D3FF71540A31}"/>
              </a:ext>
            </a:extLst>
          </p:cNvPr>
          <p:cNvCxnSpPr>
            <a:cxnSpLocks noChangeShapeType="1"/>
            <a:stCxn id="38" idx="6"/>
            <a:endCxn id="44" idx="2"/>
          </p:cNvCxnSpPr>
          <p:nvPr/>
        </p:nvCxnSpPr>
        <p:spPr bwMode="auto">
          <a:xfrm>
            <a:off x="5424488" y="5580063"/>
            <a:ext cx="969962" cy="523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72">
            <a:extLst>
              <a:ext uri="{FF2B5EF4-FFF2-40B4-BE49-F238E27FC236}">
                <a16:creationId xmlns:a16="http://schemas.microsoft.com/office/drawing/2014/main" xmlns="" id="{2FC94BD7-28C9-D246-AFA0-97F639A80A03}"/>
              </a:ext>
            </a:extLst>
          </p:cNvPr>
          <p:cNvCxnSpPr>
            <a:cxnSpLocks noChangeShapeType="1"/>
            <a:stCxn id="36" idx="4"/>
            <a:endCxn id="44" idx="7"/>
          </p:cNvCxnSpPr>
          <p:nvPr/>
        </p:nvCxnSpPr>
        <p:spPr bwMode="auto">
          <a:xfrm flipH="1">
            <a:off x="6702425" y="4921250"/>
            <a:ext cx="196850" cy="584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8F2EE4D5-983A-2B46-933C-3318CE8094DE}"/>
              </a:ext>
            </a:extLst>
          </p:cNvPr>
          <p:cNvCxnSpPr>
            <a:stCxn id="35" idx="6"/>
            <a:endCxn id="42" idx="3"/>
          </p:cNvCxnSpPr>
          <p:nvPr/>
        </p:nvCxnSpPr>
        <p:spPr bwMode="auto">
          <a:xfrm flipV="1">
            <a:off x="5795963" y="3957638"/>
            <a:ext cx="976312" cy="254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74">
            <a:extLst>
              <a:ext uri="{FF2B5EF4-FFF2-40B4-BE49-F238E27FC236}">
                <a16:creationId xmlns:a16="http://schemas.microsoft.com/office/drawing/2014/main" xmlns="" id="{A6CB2555-36AF-4547-BC14-A86E529A1C6A}"/>
              </a:ext>
            </a:extLst>
          </p:cNvPr>
          <p:cNvCxnSpPr>
            <a:cxnSpLocks noChangeShapeType="1"/>
            <a:stCxn id="42" idx="5"/>
          </p:cNvCxnSpPr>
          <p:nvPr/>
        </p:nvCxnSpPr>
        <p:spPr bwMode="auto">
          <a:xfrm>
            <a:off x="7026275" y="3957638"/>
            <a:ext cx="341313" cy="2270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AFE675E7-8620-7944-844C-89C85EEE8871}"/>
              </a:ext>
            </a:extLst>
          </p:cNvPr>
          <p:cNvCxnSpPr>
            <a:stCxn id="43" idx="4"/>
            <a:endCxn id="37" idx="0"/>
          </p:cNvCxnSpPr>
          <p:nvPr/>
        </p:nvCxnSpPr>
        <p:spPr bwMode="auto">
          <a:xfrm>
            <a:off x="7548563" y="4449763"/>
            <a:ext cx="0" cy="4413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76">
            <a:extLst>
              <a:ext uri="{FF2B5EF4-FFF2-40B4-BE49-F238E27FC236}">
                <a16:creationId xmlns:a16="http://schemas.microsoft.com/office/drawing/2014/main" xmlns="" id="{DEEBAEF3-F04D-D944-8BDB-2475413DA96B}"/>
              </a:ext>
            </a:extLst>
          </p:cNvPr>
          <p:cNvCxnSpPr>
            <a:cxnSpLocks noChangeShapeType="1"/>
            <a:stCxn id="43" idx="3"/>
            <a:endCxn id="36" idx="7"/>
          </p:cNvCxnSpPr>
          <p:nvPr/>
        </p:nvCxnSpPr>
        <p:spPr bwMode="auto">
          <a:xfrm flipH="1">
            <a:off x="7027863" y="4397375"/>
            <a:ext cx="393700" cy="2174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xmlns="" id="{7EF3A32D-8570-3F44-B063-8D6824A365F8}"/>
              </a:ext>
            </a:extLst>
          </p:cNvPr>
          <p:cNvCxnSpPr>
            <a:cxnSpLocks noChangeShapeType="1"/>
            <a:stCxn id="37" idx="1"/>
            <a:endCxn id="36" idx="6"/>
          </p:cNvCxnSpPr>
          <p:nvPr/>
        </p:nvCxnSpPr>
        <p:spPr bwMode="auto">
          <a:xfrm flipH="1" flipV="1">
            <a:off x="7080250" y="4741863"/>
            <a:ext cx="341313" cy="2016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78">
            <a:extLst>
              <a:ext uri="{FF2B5EF4-FFF2-40B4-BE49-F238E27FC236}">
                <a16:creationId xmlns:a16="http://schemas.microsoft.com/office/drawing/2014/main" xmlns="" id="{C99FE1C1-2CA8-AD4A-81FF-213DA74D2BF3}"/>
              </a:ext>
            </a:extLst>
          </p:cNvPr>
          <p:cNvCxnSpPr>
            <a:cxnSpLocks noChangeShapeType="1"/>
            <a:stCxn id="37" idx="3"/>
            <a:endCxn id="44" idx="6"/>
          </p:cNvCxnSpPr>
          <p:nvPr/>
        </p:nvCxnSpPr>
        <p:spPr bwMode="auto">
          <a:xfrm flipH="1">
            <a:off x="6754813" y="5197475"/>
            <a:ext cx="666750" cy="4349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E0218C3A-AC72-AC48-A1A7-E0DF7400B409}"/>
              </a:ext>
            </a:extLst>
          </p:cNvPr>
          <p:cNvSpPr/>
          <p:nvPr/>
        </p:nvSpPr>
        <p:spPr bwMode="auto">
          <a:xfrm>
            <a:off x="1116013" y="2305050"/>
            <a:ext cx="360362" cy="36036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i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41EBA70A-91FF-A046-91AB-CA74DEA084BA}"/>
              </a:ext>
            </a:extLst>
          </p:cNvPr>
          <p:cNvSpPr/>
          <p:nvPr/>
        </p:nvSpPr>
        <p:spPr bwMode="auto">
          <a:xfrm>
            <a:off x="4479925" y="4583113"/>
            <a:ext cx="360363" cy="3603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i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55" name="Straight Connector 87">
            <a:extLst>
              <a:ext uri="{FF2B5EF4-FFF2-40B4-BE49-F238E27FC236}">
                <a16:creationId xmlns:a16="http://schemas.microsoft.com/office/drawing/2014/main" xmlns="" id="{4903A34E-E97D-DA42-A147-6937A9CC3BAD}"/>
              </a:ext>
            </a:extLst>
          </p:cNvPr>
          <p:cNvCxnSpPr>
            <a:cxnSpLocks noChangeShapeType="1"/>
            <a:stCxn id="53" idx="5"/>
            <a:endCxn id="8" idx="2"/>
          </p:cNvCxnSpPr>
          <p:nvPr/>
        </p:nvCxnSpPr>
        <p:spPr bwMode="auto">
          <a:xfrm>
            <a:off x="1422400" y="2613025"/>
            <a:ext cx="269875" cy="203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89">
            <a:extLst>
              <a:ext uri="{FF2B5EF4-FFF2-40B4-BE49-F238E27FC236}">
                <a16:creationId xmlns:a16="http://schemas.microsoft.com/office/drawing/2014/main" xmlns="" id="{9281F68B-8318-554C-878A-B9BADFAD3731}"/>
              </a:ext>
            </a:extLst>
          </p:cNvPr>
          <p:cNvCxnSpPr>
            <a:cxnSpLocks noChangeShapeType="1"/>
            <a:stCxn id="53" idx="7"/>
            <a:endCxn id="7" idx="2"/>
          </p:cNvCxnSpPr>
          <p:nvPr/>
        </p:nvCxnSpPr>
        <p:spPr bwMode="auto">
          <a:xfrm flipV="1">
            <a:off x="1422400" y="2168525"/>
            <a:ext cx="269875" cy="1889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91">
            <a:extLst>
              <a:ext uri="{FF2B5EF4-FFF2-40B4-BE49-F238E27FC236}">
                <a16:creationId xmlns:a16="http://schemas.microsoft.com/office/drawing/2014/main" xmlns="" id="{6E35505A-8940-F841-80B4-071F8D1D4518}"/>
              </a:ext>
            </a:extLst>
          </p:cNvPr>
          <p:cNvCxnSpPr>
            <a:cxnSpLocks noChangeShapeType="1"/>
            <a:stCxn id="54" idx="7"/>
            <a:endCxn id="35" idx="3"/>
          </p:cNvCxnSpPr>
          <p:nvPr/>
        </p:nvCxnSpPr>
        <p:spPr bwMode="auto">
          <a:xfrm flipV="1">
            <a:off x="4787900" y="4459288"/>
            <a:ext cx="406400" cy="1762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30537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836340-4EA1-B245-88E0-F4A02C9E2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2DA13DB-64CF-6541-9C26-8FF473104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7180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A </a:t>
            </a:r>
            <a:r>
              <a:rPr lang="en-GB" i="1" dirty="0">
                <a:solidFill>
                  <a:srgbClr val="FF0000"/>
                </a:solidFill>
              </a:rPr>
              <a:t>matching</a:t>
            </a:r>
            <a:r>
              <a:rPr lang="en-GB" dirty="0"/>
              <a:t> in a graph is a set of edges without common vertices. I.e., it is an </a:t>
            </a:r>
            <a:r>
              <a:rPr lang="en-GB" dirty="0">
                <a:solidFill>
                  <a:srgbClr val="FF0000"/>
                </a:solidFill>
              </a:rPr>
              <a:t>independent edge set</a:t>
            </a:r>
            <a:r>
              <a:rPr lang="en-GB" dirty="0"/>
              <a:t>.</a:t>
            </a:r>
          </a:p>
          <a:p>
            <a:r>
              <a:rPr lang="en-GB" dirty="0"/>
              <a:t>A vertex set </a:t>
            </a:r>
            <a:r>
              <a:rPr lang="en-GB" b="1" dirty="0"/>
              <a:t>U</a:t>
            </a:r>
            <a:r>
              <a:rPr lang="en-GB" dirty="0"/>
              <a:t> ⊆ </a:t>
            </a:r>
            <a:r>
              <a:rPr lang="en-GB" b="1" dirty="0"/>
              <a:t>V</a:t>
            </a:r>
            <a:r>
              <a:rPr lang="en-GB" dirty="0"/>
              <a:t> is </a:t>
            </a:r>
            <a:r>
              <a:rPr lang="en-GB" i="1" dirty="0"/>
              <a:t>covered</a:t>
            </a:r>
            <a:r>
              <a:rPr lang="en-GB" dirty="0"/>
              <a:t> by a matching </a:t>
            </a:r>
            <a:r>
              <a:rPr lang="en-GB" b="1" dirty="0"/>
              <a:t>M </a:t>
            </a:r>
            <a:r>
              <a:rPr lang="en-GB" dirty="0"/>
              <a:t>if every vertex in </a:t>
            </a:r>
            <a:r>
              <a:rPr lang="en-GB" b="1" dirty="0"/>
              <a:t>U</a:t>
            </a:r>
            <a:r>
              <a:rPr lang="en-GB" dirty="0"/>
              <a:t> is incident with an edge in </a:t>
            </a:r>
            <a:r>
              <a:rPr lang="en-GB" b="1" dirty="0"/>
              <a:t>M</a:t>
            </a:r>
            <a:r>
              <a:rPr lang="en-GB" dirty="0"/>
              <a:t>. </a:t>
            </a:r>
          </a:p>
          <a:p>
            <a:pPr lvl="1"/>
            <a:r>
              <a:rPr lang="en-GB" dirty="0"/>
              <a:t>The vertices in </a:t>
            </a:r>
            <a:r>
              <a:rPr lang="en-GB" b="1" dirty="0"/>
              <a:t>U</a:t>
            </a:r>
            <a:r>
              <a:rPr lang="en-GB" dirty="0"/>
              <a:t> are called </a:t>
            </a:r>
            <a:r>
              <a:rPr lang="en-GB" i="1" dirty="0"/>
              <a:t>matched</a:t>
            </a:r>
            <a:r>
              <a:rPr lang="en-GB" dirty="0"/>
              <a:t> (by </a:t>
            </a:r>
            <a:r>
              <a:rPr lang="en-GB" b="1" dirty="0"/>
              <a:t>M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Vertices not incident with any edge of M are </a:t>
            </a:r>
            <a:r>
              <a:rPr lang="en-GB" i="1" dirty="0"/>
              <a:t>unmatched / free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936AC9E-9ABF-2E4F-8D22-84FD37977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5A6D56A-00EA-2C4C-B01E-E394B8193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4029076"/>
            <a:ext cx="28702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45CFC1-78EE-8648-BD8B-092515551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Edmonds’ Blossom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8AD816C-59A7-5846-B402-1DEFECC49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xmlns="" id="{FA426317-C38D-C94A-9449-3D84AEF21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Maximum Matching (</a:t>
            </a:r>
            <a:r>
              <a:rPr lang="en-US" b="1" dirty="0">
                <a:solidFill>
                  <a:srgbClr val="FF00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</a:t>
            </a:r>
            <a:r>
              <a:rPr lang="en-US" dirty="0"/>
              <a:t> ← ∅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graph traversal at a unmatched vertex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∃ an augmenting path </a:t>
            </a:r>
            <a:r>
              <a:rPr lang="en-US" b="1" dirty="0"/>
              <a:t>P</a:t>
            </a:r>
            <a:r>
              <a:rPr lang="en-US" dirty="0"/>
              <a:t> </a:t>
            </a:r>
            <a:r>
              <a:rPr lang="en-US" dirty="0" err="1"/>
              <a:t>w.r.t.</a:t>
            </a:r>
            <a:r>
              <a:rPr lang="en-US" dirty="0"/>
              <a:t> </a:t>
            </a:r>
            <a:r>
              <a:rPr lang="en-US" b="1" dirty="0"/>
              <a:t>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ea typeface="新細明體" panose="02020500000000000000" pitchFamily="18" charset="-120"/>
              </a:rPr>
              <a:t>    Flip the edges in </a:t>
            </a:r>
            <a:r>
              <a:rPr lang="en-US" altLang="zh-TW" b="1" dirty="0">
                <a:ea typeface="新細明體" panose="02020500000000000000" pitchFamily="18" charset="-120"/>
              </a:rPr>
              <a:t>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新細明體" panose="02020500000000000000" pitchFamily="18" charset="-120"/>
              </a:rPr>
              <a:t>Else</a:t>
            </a:r>
            <a:r>
              <a:rPr lang="en-US" b="1" dirty="0">
                <a:ea typeface="新細明體" panose="02020500000000000000" pitchFamily="18" charset="-120"/>
              </a:rPr>
              <a:t> </a:t>
            </a:r>
            <a:r>
              <a:rPr lang="en-US" dirty="0">
                <a:ea typeface="新細明體" panose="02020500000000000000" pitchFamily="18" charset="-120"/>
              </a:rPr>
              <a:t>find a blossom </a:t>
            </a:r>
            <a:r>
              <a:rPr lang="en-US" b="1" dirty="0">
                <a:ea typeface="新細明體" panose="02020500000000000000" pitchFamily="18" charset="-120"/>
              </a:rPr>
              <a:t>B</a:t>
            </a:r>
            <a:r>
              <a:rPr lang="en-US" dirty="0">
                <a:ea typeface="新細明體" panose="02020500000000000000" pitchFamily="18" charset="-120"/>
              </a:rPr>
              <a:t> and shrink 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   find a maximum matching </a:t>
            </a:r>
            <a:r>
              <a:rPr lang="en-US" b="1" dirty="0"/>
              <a:t>M</a:t>
            </a:r>
            <a:r>
              <a:rPr lang="en-US" dirty="0"/>
              <a:t>/</a:t>
            </a:r>
            <a:r>
              <a:rPr lang="en-US" b="1" dirty="0"/>
              <a:t>B</a:t>
            </a:r>
            <a:r>
              <a:rPr lang="en-US" dirty="0"/>
              <a:t> in </a:t>
            </a:r>
            <a:r>
              <a:rPr lang="en-US" b="1" dirty="0"/>
              <a:t>G</a:t>
            </a:r>
            <a:r>
              <a:rPr lang="en-US" dirty="0"/>
              <a:t>/</a:t>
            </a:r>
            <a:r>
              <a:rPr lang="en-US" b="1" dirty="0"/>
              <a:t>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   expand </a:t>
            </a:r>
            <a:r>
              <a:rPr lang="en-US" b="1" dirty="0"/>
              <a:t>B</a:t>
            </a:r>
            <a:r>
              <a:rPr lang="en-US" dirty="0"/>
              <a:t>, obtain a maximum matching </a:t>
            </a:r>
            <a:r>
              <a:rPr lang="en-US" b="1" dirty="0"/>
              <a:t>M</a:t>
            </a:r>
            <a:r>
              <a:rPr lang="en-US" dirty="0"/>
              <a:t> in </a:t>
            </a:r>
            <a:r>
              <a:rPr lang="en-US" b="1" dirty="0"/>
              <a:t>G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ea typeface="新細明體" panose="02020500000000000000" pitchFamily="18" charset="-120"/>
              </a:rPr>
              <a:t>Return </a:t>
            </a:r>
            <a:r>
              <a:rPr lang="en-US" altLang="zh-TW" b="1" dirty="0">
                <a:ea typeface="新細明體" panose="02020500000000000000" pitchFamily="18" charset="-120"/>
              </a:rPr>
              <a:t>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BEAFAC5-B55F-B24C-B478-77D6098D0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317" y="1219200"/>
            <a:ext cx="873694" cy="10594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673EB3-E03E-C544-9152-F13172D31E7C}"/>
              </a:ext>
            </a:extLst>
          </p:cNvPr>
          <p:cNvSpPr txBox="1"/>
          <p:nvPr/>
        </p:nvSpPr>
        <p:spPr>
          <a:xfrm>
            <a:off x="7010400" y="3018244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Obtain an equivalent smaller problem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59C0B75-535A-7442-9A1A-E0A1B4093DAE}"/>
              </a:ext>
            </a:extLst>
          </p:cNvPr>
          <p:cNvSpPr/>
          <p:nvPr/>
        </p:nvSpPr>
        <p:spPr>
          <a:xfrm>
            <a:off x="7010400" y="3018244"/>
            <a:ext cx="2057400" cy="639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11D74706-DD9F-3645-BA4B-DF4862F4644E}"/>
              </a:ext>
            </a:extLst>
          </p:cNvPr>
          <p:cNvCxnSpPr>
            <a:cxnSpLocks/>
          </p:cNvCxnSpPr>
          <p:nvPr/>
        </p:nvCxnSpPr>
        <p:spPr>
          <a:xfrm flipH="1">
            <a:off x="6477000" y="3429000"/>
            <a:ext cx="533400" cy="6858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xmlns="" id="{165A6415-23AB-4243-8C07-D1049A53BE76}"/>
              </a:ext>
            </a:extLst>
          </p:cNvPr>
          <p:cNvSpPr/>
          <p:nvPr/>
        </p:nvSpPr>
        <p:spPr>
          <a:xfrm>
            <a:off x="8686800" y="4419600"/>
            <a:ext cx="228600" cy="8382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F253D99-4281-3D4A-8216-6EB60B4BFF14}"/>
              </a:ext>
            </a:extLst>
          </p:cNvPr>
          <p:cNvSpPr txBox="1"/>
          <p:nvPr/>
        </p:nvSpPr>
        <p:spPr>
          <a:xfrm>
            <a:off x="6477000" y="5373469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Thm</a:t>
            </a:r>
            <a:r>
              <a:rPr lang="en-US" dirty="0">
                <a:solidFill>
                  <a:schemeClr val="accent1"/>
                </a:solidFill>
              </a:rPr>
              <a:t>: M is a maximum matching in G </a:t>
            </a:r>
            <a:r>
              <a:rPr lang="en-US" dirty="0" err="1">
                <a:solidFill>
                  <a:schemeClr val="accent1"/>
                </a:solidFill>
              </a:rPr>
              <a:t>iff</a:t>
            </a:r>
            <a:r>
              <a:rPr lang="en-US" dirty="0">
                <a:solidFill>
                  <a:schemeClr val="accent1"/>
                </a:solidFill>
              </a:rPr>
              <a:t> M/B is a maximum matching in G/B.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44036BB-FFC9-114E-8ECF-A70580ECE9BC}"/>
              </a:ext>
            </a:extLst>
          </p:cNvPr>
          <p:cNvSpPr/>
          <p:nvPr/>
        </p:nvSpPr>
        <p:spPr>
          <a:xfrm>
            <a:off x="6477000" y="5373469"/>
            <a:ext cx="2438400" cy="1163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3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3" grpId="0" animBg="1"/>
      <p:bldP spid="14" grpId="0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45CFC1-78EE-8648-BD8B-092515551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Edmonds’ Blossom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8AD816C-59A7-5846-B402-1DEFECC49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xmlns="" id="{FA426317-C38D-C94A-9449-3D84AEF21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Maximum Matching (</a:t>
            </a:r>
            <a:r>
              <a:rPr lang="en-US" b="1" dirty="0">
                <a:solidFill>
                  <a:srgbClr val="FF00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</a:t>
            </a:r>
            <a:r>
              <a:rPr lang="en-US" dirty="0"/>
              <a:t> ← ∅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graph traversal at a unmatched vertex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∃ an augmenting path </a:t>
            </a:r>
            <a:r>
              <a:rPr lang="en-US" b="1" dirty="0"/>
              <a:t>P</a:t>
            </a:r>
            <a:r>
              <a:rPr lang="en-US" dirty="0"/>
              <a:t> </a:t>
            </a:r>
            <a:r>
              <a:rPr lang="en-US" dirty="0" err="1"/>
              <a:t>w.r.t.</a:t>
            </a:r>
            <a:r>
              <a:rPr lang="en-US" dirty="0"/>
              <a:t> </a:t>
            </a:r>
            <a:r>
              <a:rPr lang="en-US" b="1" dirty="0"/>
              <a:t>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ea typeface="新細明體" panose="02020500000000000000" pitchFamily="18" charset="-120"/>
              </a:rPr>
              <a:t>    Flip the edges in </a:t>
            </a:r>
            <a:r>
              <a:rPr lang="en-US" altLang="zh-TW" b="1" dirty="0">
                <a:ea typeface="新細明體" panose="02020500000000000000" pitchFamily="18" charset="-120"/>
              </a:rPr>
              <a:t>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新細明體" panose="02020500000000000000" pitchFamily="18" charset="-120"/>
              </a:rPr>
              <a:t>Else</a:t>
            </a:r>
            <a:r>
              <a:rPr lang="en-US" b="1" dirty="0">
                <a:ea typeface="新細明體" panose="02020500000000000000" pitchFamily="18" charset="-120"/>
              </a:rPr>
              <a:t> </a:t>
            </a:r>
            <a:r>
              <a:rPr lang="en-US" dirty="0">
                <a:ea typeface="新細明體" panose="02020500000000000000" pitchFamily="18" charset="-120"/>
              </a:rPr>
              <a:t>find a blossom </a:t>
            </a:r>
            <a:r>
              <a:rPr lang="en-US" b="1" dirty="0">
                <a:ea typeface="新細明體" panose="02020500000000000000" pitchFamily="18" charset="-120"/>
              </a:rPr>
              <a:t>B</a:t>
            </a:r>
            <a:r>
              <a:rPr lang="en-US" dirty="0">
                <a:ea typeface="新細明體" panose="02020500000000000000" pitchFamily="18" charset="-120"/>
              </a:rPr>
              <a:t> and shrink 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   find a maximum matching </a:t>
            </a:r>
            <a:r>
              <a:rPr lang="en-US" b="1" dirty="0"/>
              <a:t>M</a:t>
            </a:r>
            <a:r>
              <a:rPr lang="en-US" dirty="0"/>
              <a:t>/</a:t>
            </a:r>
            <a:r>
              <a:rPr lang="en-US" b="1" dirty="0"/>
              <a:t>B</a:t>
            </a:r>
            <a:r>
              <a:rPr lang="en-US" dirty="0"/>
              <a:t> in </a:t>
            </a:r>
            <a:r>
              <a:rPr lang="en-US" b="1" dirty="0"/>
              <a:t>G</a:t>
            </a:r>
            <a:r>
              <a:rPr lang="en-US" dirty="0"/>
              <a:t>/</a:t>
            </a:r>
            <a:r>
              <a:rPr lang="en-US" b="1" dirty="0"/>
              <a:t>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   expand </a:t>
            </a:r>
            <a:r>
              <a:rPr lang="en-US" b="1" dirty="0"/>
              <a:t>B</a:t>
            </a:r>
            <a:r>
              <a:rPr lang="en-US" dirty="0"/>
              <a:t>, obtain a maximum matching </a:t>
            </a:r>
            <a:r>
              <a:rPr lang="en-US" b="1" dirty="0"/>
              <a:t>M</a:t>
            </a:r>
            <a:r>
              <a:rPr lang="en-US" dirty="0"/>
              <a:t> in </a:t>
            </a:r>
            <a:r>
              <a:rPr lang="en-US" b="1" dirty="0"/>
              <a:t>G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ea typeface="新細明體" panose="02020500000000000000" pitchFamily="18" charset="-120"/>
              </a:rPr>
              <a:t>Return </a:t>
            </a:r>
            <a:r>
              <a:rPr lang="en-US" altLang="zh-TW" b="1" dirty="0">
                <a:ea typeface="新細明體" panose="02020500000000000000" pitchFamily="18" charset="-120"/>
              </a:rPr>
              <a:t>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BEAFAC5-B55F-B24C-B478-77D6098D0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317" y="1219200"/>
            <a:ext cx="873694" cy="10594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A047D5F-A773-C748-8176-6D43CFB84829}"/>
              </a:ext>
            </a:extLst>
          </p:cNvPr>
          <p:cNvSpPr/>
          <p:nvPr/>
        </p:nvSpPr>
        <p:spPr>
          <a:xfrm>
            <a:off x="838200" y="6010424"/>
            <a:ext cx="49058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/>
              <a:t>Time complexity: O(</a:t>
            </a:r>
            <a:r>
              <a:rPr lang="en-US" sz="2400" i="1" dirty="0"/>
              <a:t>mn</a:t>
            </a:r>
            <a:r>
              <a:rPr lang="en-US" sz="2400" baseline="30000" dirty="0"/>
              <a:t>2</a:t>
            </a:r>
            <a:r>
              <a:rPr lang="en-US" sz="2400" dirty="0"/>
              <a:t>) or O(</a:t>
            </a:r>
            <a:r>
              <a:rPr lang="en-US" sz="2400" i="1" dirty="0"/>
              <a:t>n</a:t>
            </a:r>
            <a:r>
              <a:rPr lang="en-US" sz="2400" baseline="30000" dirty="0"/>
              <a:t>4</a:t>
            </a:r>
            <a:r>
              <a:rPr lang="en-US" sz="24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6281304-4D21-4046-8EC4-0EAD4ED6DC43}"/>
              </a:ext>
            </a:extLst>
          </p:cNvPr>
          <p:cNvSpPr txBox="1"/>
          <p:nvPr/>
        </p:nvSpPr>
        <p:spPr>
          <a:xfrm>
            <a:off x="7813816" y="2798914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O(</a:t>
            </a:r>
            <a:r>
              <a:rPr lang="en-US" i="1" dirty="0">
                <a:solidFill>
                  <a:schemeClr val="accent1"/>
                </a:solidFill>
              </a:rPr>
              <a:t>n</a:t>
            </a:r>
            <a:r>
              <a:rPr lang="en-US" dirty="0">
                <a:solidFill>
                  <a:schemeClr val="accent1"/>
                </a:solidFill>
              </a:rPr>
              <a:t>) calls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7EEE40F-6F0B-834C-B8E6-C63A0643F985}"/>
              </a:ext>
            </a:extLst>
          </p:cNvPr>
          <p:cNvSpPr/>
          <p:nvPr/>
        </p:nvSpPr>
        <p:spPr>
          <a:xfrm>
            <a:off x="7831069" y="2824944"/>
            <a:ext cx="110158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5EADC0C-2262-B340-A6FA-0F8796898A83}"/>
              </a:ext>
            </a:extLst>
          </p:cNvPr>
          <p:cNvSpPr txBox="1"/>
          <p:nvPr/>
        </p:nvSpPr>
        <p:spPr>
          <a:xfrm>
            <a:off x="7558558" y="436696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O(</a:t>
            </a:r>
            <a:r>
              <a:rPr lang="en-US" i="1" dirty="0" err="1">
                <a:solidFill>
                  <a:schemeClr val="accent1"/>
                </a:solidFill>
              </a:rPr>
              <a:t>mn</a:t>
            </a:r>
            <a:r>
              <a:rPr lang="en-US" dirty="0">
                <a:solidFill>
                  <a:schemeClr val="accent1"/>
                </a:solidFill>
              </a:rPr>
              <a:t>) or O(</a:t>
            </a:r>
            <a:r>
              <a:rPr lang="en-US" i="1" dirty="0">
                <a:solidFill>
                  <a:schemeClr val="accent1"/>
                </a:solidFill>
              </a:rPr>
              <a:t>n</a:t>
            </a:r>
            <a:r>
              <a:rPr lang="en-US" baseline="30000" dirty="0">
                <a:solidFill>
                  <a:schemeClr val="accent1"/>
                </a:solidFill>
              </a:rPr>
              <a:t>3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A62BE9BB-2384-4C40-91D2-55A252DCF284}"/>
              </a:ext>
            </a:extLst>
          </p:cNvPr>
          <p:cNvSpPr/>
          <p:nvPr/>
        </p:nvSpPr>
        <p:spPr>
          <a:xfrm>
            <a:off x="7620000" y="4366960"/>
            <a:ext cx="144780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3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12" grpId="0" animBg="1"/>
      <p:bldP spid="16" grpId="0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BDF35D-B07F-EF41-BDFA-5A437D348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optimization angle on maximum matching and its dual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1EC0287-500E-4D43-8F73-5B1A65E158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1600201"/>
                <a:ext cx="4267200" cy="34290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Primal problem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Max Matching</a:t>
                </a:r>
              </a:p>
              <a:p>
                <a:pPr marL="0" indent="0">
                  <a:buNone/>
                </a:pPr>
                <a:r>
                  <a:rPr lang="en-US" sz="2600" dirty="0"/>
                  <a:t>        max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sz="2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  </a:t>
                </a:r>
                <a:r>
                  <a:rPr lang="en-US" sz="2600" dirty="0" err="1"/>
                  <a:t>s.t.</a:t>
                </a:r>
                <a:r>
                  <a:rPr lang="en-US" sz="2600" dirty="0"/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sz="2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≤1, ∀</m:t>
                        </m:r>
                      </m:e>
                    </m:nary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∀</m:t>
                    </m:r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EC0287-500E-4D43-8F73-5B1A65E158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1"/>
                <a:ext cx="4267200" cy="3429000"/>
              </a:xfrm>
              <a:blipFill>
                <a:blip r:embed="rId2"/>
                <a:stretch>
                  <a:fillRect l="-2967" t="-1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C6FAED1-F4B1-2943-A6C0-E3AB8EC9E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id="{01B85FBE-84E8-3643-8D59-B376BE361F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00" y="1600201"/>
                <a:ext cx="4114800" cy="3200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rgbClr val="0070C0"/>
                    </a:solidFill>
                  </a:rPr>
                  <a:t>Dual problem 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Min Vertex Cover</a:t>
                </a:r>
              </a:p>
              <a:p>
                <a:pPr marL="0" indent="0" algn="ctr">
                  <a:buNone/>
                </a:pPr>
                <a:r>
                  <a:rPr lang="en-US" sz="2600" dirty="0"/>
                  <a:t>min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nary>
                  </m:oMath>
                </a14:m>
                <a:endParaRPr lang="en-GB" sz="2600" dirty="0"/>
              </a:p>
              <a:p>
                <a:pPr marL="0" indent="0" algn="ctr">
                  <a:buNone/>
                </a:pPr>
                <a:r>
                  <a:rPr lang="en-US" sz="2600" dirty="0" err="1"/>
                  <a:t>s.t.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≥1, ∀</m:t>
                    </m:r>
                    <m:d>
                      <m:dPr>
                        <m:ctrlP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GB" sz="2600" b="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∀</m:t>
                    </m:r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600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1B85FBE-84E8-3643-8D59-B376BE361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1600201"/>
                <a:ext cx="4114800" cy="3200400"/>
              </a:xfrm>
              <a:prstGeom prst="rect">
                <a:avLst/>
              </a:prstGeom>
              <a:blipFill>
                <a:blip r:embed="rId3"/>
                <a:stretch>
                  <a:fillRect l="-3704" t="-1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1FD596E-A81A-8A46-9A0C-4D87CF065A08}"/>
              </a:ext>
            </a:extLst>
          </p:cNvPr>
          <p:cNvSpPr txBox="1"/>
          <p:nvPr/>
        </p:nvSpPr>
        <p:spPr>
          <a:xfrm>
            <a:off x="194312" y="4495800"/>
            <a:ext cx="89077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200" dirty="0">
                <a:solidFill>
                  <a:schemeClr val="accent2"/>
                </a:solidFill>
              </a:rPr>
              <a:t>König [1931]:</a:t>
            </a:r>
            <a:r>
              <a:rPr lang="en-US" altLang="en-US" sz="2200" dirty="0"/>
              <a:t> </a:t>
            </a:r>
          </a:p>
          <a:p>
            <a:r>
              <a:rPr lang="en-US" altLang="en-US" sz="2200" dirty="0"/>
              <a:t>In a bipartite graph, </a:t>
            </a:r>
          </a:p>
          <a:p>
            <a:r>
              <a:rPr lang="en-US" altLang="en-US" sz="2200" dirty="0"/>
              <a:t>the size of a </a:t>
            </a:r>
            <a:r>
              <a:rPr lang="en-US" altLang="en-US" sz="2200" b="1" dirty="0"/>
              <a:t>maximum matching </a:t>
            </a:r>
            <a:r>
              <a:rPr lang="en-US" altLang="en-US" sz="2200" dirty="0"/>
              <a:t>= the size of a </a:t>
            </a:r>
            <a:r>
              <a:rPr lang="en-US" altLang="en-US" sz="2200" b="1" dirty="0"/>
              <a:t>minimum vertex cover</a:t>
            </a: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11260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3DB53D-9162-6349-B736-0887F27F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 Design Pathway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8220CA-CF8E-6648-B8F4-0D5B2A706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4012"/>
            <a:ext cx="84582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Brute-force 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Often expensive</a:t>
            </a:r>
          </a:p>
          <a:p>
            <a:r>
              <a:rPr lang="en-US" dirty="0">
                <a:solidFill>
                  <a:srgbClr val="00B0F0"/>
                </a:solidFill>
              </a:rPr>
              <a:t>Greedy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Myopic; sometimes local optimum is global optimum, sometimes not</a:t>
            </a:r>
          </a:p>
          <a:p>
            <a:r>
              <a:rPr lang="en-US" dirty="0">
                <a:solidFill>
                  <a:srgbClr val="00B0F0"/>
                </a:solidFill>
              </a:rPr>
              <a:t>Heuristic 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Often trade-off optimality, completeness, accuracy</a:t>
            </a:r>
          </a:p>
          <a:p>
            <a:r>
              <a:rPr lang="en-US" dirty="0">
                <a:solidFill>
                  <a:srgbClr val="FF0000"/>
                </a:solidFill>
              </a:rPr>
              <a:t>Optimal algorithm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Needs insights and rigor proofs for taking a shortcut</a:t>
            </a:r>
          </a:p>
          <a:p>
            <a:r>
              <a:rPr lang="en-US" dirty="0">
                <a:solidFill>
                  <a:srgbClr val="FF0000"/>
                </a:solidFill>
              </a:rPr>
              <a:t>Polynomial-time Approximation Scheme (PTAS)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Competitive analysis </a:t>
            </a:r>
          </a:p>
          <a:p>
            <a:r>
              <a:rPr lang="en-US" dirty="0">
                <a:solidFill>
                  <a:srgbClr val="FF0000"/>
                </a:solidFill>
              </a:rPr>
              <a:t>Dynamic programming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Careful brute-force</a:t>
            </a:r>
          </a:p>
          <a:p>
            <a:r>
              <a:rPr lang="en-US" dirty="0" err="1">
                <a:solidFill>
                  <a:srgbClr val="FF0000"/>
                </a:solidFill>
              </a:rPr>
              <a:t>etc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1E6238B-926C-EF40-BC6C-4D56CCB4E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68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933241-2CF3-D448-8354-561C25E37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3B27EA-E9A8-9A48-92D0-EB2131418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r>
              <a:rPr lang="en-GB" sz="2400" b="1" dirty="0"/>
              <a:t>M</a:t>
            </a:r>
            <a:r>
              <a:rPr lang="en-GB" sz="2400" dirty="0"/>
              <a:t> is a </a:t>
            </a:r>
            <a:r>
              <a:rPr lang="en-GB" sz="2400" i="1" dirty="0">
                <a:solidFill>
                  <a:srgbClr val="FF0000"/>
                </a:solidFill>
              </a:rPr>
              <a:t>maximal matching</a:t>
            </a:r>
            <a:r>
              <a:rPr lang="en-GB" sz="2400" dirty="0"/>
              <a:t>: </a:t>
            </a:r>
            <a:r>
              <a:rPr lang="en-GB" sz="2400" b="1" dirty="0"/>
              <a:t>M</a:t>
            </a:r>
            <a:r>
              <a:rPr lang="en-GB" sz="2400" dirty="0"/>
              <a:t> + </a:t>
            </a:r>
            <a:r>
              <a:rPr lang="en-GB" sz="2400" i="1" dirty="0"/>
              <a:t>e</a:t>
            </a:r>
            <a:r>
              <a:rPr lang="en-GB" sz="2400" dirty="0"/>
              <a:t> is not a matching, ∀ </a:t>
            </a:r>
            <a:r>
              <a:rPr lang="en-GB" sz="2400" i="1" dirty="0"/>
              <a:t>e</a:t>
            </a:r>
            <a:r>
              <a:rPr lang="en-GB" sz="2400" dirty="0"/>
              <a:t> ∉ </a:t>
            </a:r>
            <a:r>
              <a:rPr lang="en-GB" sz="2400" b="1" dirty="0"/>
              <a:t>M</a:t>
            </a:r>
            <a:r>
              <a:rPr lang="en-GB" sz="2400" dirty="0"/>
              <a:t>. That is, </a:t>
            </a:r>
            <a:r>
              <a:rPr lang="en-GB" sz="2400" b="1" dirty="0"/>
              <a:t>M</a:t>
            </a:r>
            <a:r>
              <a:rPr lang="en-GB" sz="2400" dirty="0"/>
              <a:t> is </a:t>
            </a:r>
            <a:r>
              <a:rPr lang="en-GB" sz="2400" i="1" dirty="0">
                <a:solidFill>
                  <a:srgbClr val="FF0000"/>
                </a:solidFill>
              </a:rPr>
              <a:t>maximal</a:t>
            </a:r>
            <a:r>
              <a:rPr lang="en-GB" sz="2400" dirty="0"/>
              <a:t> if it is not a subset of any other matching. </a:t>
            </a:r>
          </a:p>
          <a:p>
            <a:r>
              <a:rPr lang="en-GB" sz="2400" dirty="0"/>
              <a:t>A </a:t>
            </a:r>
            <a:r>
              <a:rPr lang="en-GB" sz="2400" i="1" dirty="0">
                <a:solidFill>
                  <a:srgbClr val="FF0000"/>
                </a:solidFill>
              </a:rPr>
              <a:t>maximum (cardinality) matching </a:t>
            </a:r>
            <a:r>
              <a:rPr lang="en-GB" sz="2400" dirty="0"/>
              <a:t>is a matching that contains the largest possible number of edges. </a:t>
            </a:r>
          </a:p>
          <a:p>
            <a:r>
              <a:rPr lang="en-GB" sz="2800" dirty="0">
                <a:solidFill>
                  <a:schemeClr val="accent1"/>
                </a:solidFill>
              </a:rPr>
              <a:t>Two remarks:</a:t>
            </a:r>
          </a:p>
          <a:p>
            <a:pPr lvl="1"/>
            <a:r>
              <a:rPr lang="en-GB" sz="2200" dirty="0"/>
              <a:t>Maximal matching and Maximum matching in a graph may not be unique.</a:t>
            </a:r>
          </a:p>
          <a:p>
            <a:pPr lvl="1"/>
            <a:r>
              <a:rPr lang="en-GB" sz="2200" b="1" dirty="0"/>
              <a:t>M</a:t>
            </a:r>
            <a:r>
              <a:rPr lang="en-GB" sz="2200" dirty="0"/>
              <a:t> is maximum ⇒ </a:t>
            </a:r>
            <a:r>
              <a:rPr lang="en-GB" sz="2200" b="1" dirty="0"/>
              <a:t>M</a:t>
            </a:r>
            <a:r>
              <a:rPr lang="en-GB" sz="2200" dirty="0"/>
              <a:t> is maximal, but not the other way round. </a:t>
            </a:r>
          </a:p>
          <a:p>
            <a:pPr marL="457200" lvl="1" indent="0">
              <a:buNone/>
            </a:pPr>
            <a:endParaRPr lang="en-GB" sz="2400" dirty="0"/>
          </a:p>
          <a:p>
            <a:pPr lvl="1"/>
            <a:endParaRPr lang="en-GB" sz="2400" dirty="0"/>
          </a:p>
          <a:p>
            <a:pPr marL="0" indent="0">
              <a:buNone/>
            </a:pPr>
            <a:r>
              <a:rPr lang="en-GB" sz="2400" dirty="0"/>
              <a:t>                                                                 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5FC925F-DFDB-6344-BEF9-6E4D7A90D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14326CAA-F631-8F40-9891-E56711718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4868268"/>
            <a:ext cx="2362200" cy="148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4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B46EFF-C12F-6B48-8536-2D1B0F36E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Maximal Matching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D04EF56-EB24-2B4D-BC6C-23D7665B1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611914"/>
            <a:ext cx="8382000" cy="19811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Maximal Matching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INPUT: Graph </a:t>
            </a:r>
            <a:r>
              <a:rPr lang="en-GB" sz="1800" i="1" dirty="0"/>
              <a:t>G</a:t>
            </a:r>
            <a:r>
              <a:rPr lang="en-GB" sz="1800" dirty="0"/>
              <a:t>, initial matching </a:t>
            </a:r>
            <a:r>
              <a:rPr lang="en-GB" sz="1800" b="1" dirty="0"/>
              <a:t>M </a:t>
            </a:r>
            <a:r>
              <a:rPr lang="en-GB" sz="1800" dirty="0"/>
              <a:t>(e.g. empty) on </a:t>
            </a:r>
            <a:r>
              <a:rPr lang="en-GB" sz="1800" i="1" dirty="0"/>
              <a:t>G</a:t>
            </a:r>
            <a:r>
              <a:rPr lang="en-GB" sz="1800" dirty="0"/>
              <a:t> </a:t>
            </a:r>
          </a:p>
          <a:p>
            <a:pPr marL="0" indent="0">
              <a:buNone/>
            </a:pPr>
            <a:r>
              <a:rPr lang="en-GB" sz="1800" dirty="0"/>
              <a:t>OUTPUT: a maximal matching on </a:t>
            </a:r>
            <a:r>
              <a:rPr lang="en-GB" sz="1800" i="1" dirty="0"/>
              <a:t>G</a:t>
            </a:r>
            <a:endParaRPr lang="en-US" sz="18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800" b="1" dirty="0"/>
              <a:t>M</a:t>
            </a:r>
            <a:r>
              <a:rPr lang="en-US" sz="1800" dirty="0"/>
              <a:t> ← ∅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While </a:t>
            </a:r>
            <a:r>
              <a:rPr lang="en-US" sz="1800" dirty="0">
                <a:solidFill>
                  <a:schemeClr val="accent1"/>
                </a:solidFill>
              </a:rPr>
              <a:t>∃ edge </a:t>
            </a:r>
            <a:r>
              <a:rPr lang="en-US" sz="1800" i="1" dirty="0">
                <a:solidFill>
                  <a:schemeClr val="accent1"/>
                </a:solidFill>
              </a:rPr>
              <a:t>e</a:t>
            </a:r>
            <a:r>
              <a:rPr lang="en-US" sz="1800" dirty="0">
                <a:solidFill>
                  <a:schemeClr val="accent1"/>
                </a:solidFill>
              </a:rPr>
              <a:t>, </a:t>
            </a:r>
            <a:r>
              <a:rPr lang="en-US" sz="1800" dirty="0" err="1">
                <a:solidFill>
                  <a:schemeClr val="accent1"/>
                </a:solidFill>
              </a:rPr>
              <a:t>s.t.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i="1" dirty="0">
                <a:solidFill>
                  <a:schemeClr val="accent1"/>
                </a:solidFill>
              </a:rPr>
              <a:t>e</a:t>
            </a:r>
            <a:r>
              <a:rPr lang="en-US" sz="1800" dirty="0">
                <a:solidFill>
                  <a:schemeClr val="accent1"/>
                </a:solidFill>
              </a:rPr>
              <a:t> does not have any vertex in common with edges in </a:t>
            </a:r>
            <a:r>
              <a:rPr lang="en-US" sz="1800" b="1" dirty="0">
                <a:solidFill>
                  <a:schemeClr val="accent1"/>
                </a:solidFill>
              </a:rPr>
              <a:t>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ea typeface="新細明體" panose="02020500000000000000" pitchFamily="18" charset="-120"/>
              </a:rPr>
              <a:t>        </a:t>
            </a:r>
            <a:r>
              <a:rPr lang="en-US" altLang="zh-TW" sz="1800" b="1" dirty="0">
                <a:ea typeface="新細明體" panose="02020500000000000000" pitchFamily="18" charset="-120"/>
              </a:rPr>
              <a:t>M</a:t>
            </a:r>
            <a:r>
              <a:rPr lang="en-US" altLang="zh-TW" sz="1800" dirty="0">
                <a:ea typeface="新細明體" panose="02020500000000000000" pitchFamily="18" charset="-120"/>
              </a:rPr>
              <a:t> </a:t>
            </a:r>
            <a:r>
              <a:rPr lang="en-US" sz="1800" dirty="0"/>
              <a:t>← </a:t>
            </a:r>
            <a:r>
              <a:rPr lang="en-US" sz="1800" b="1" dirty="0"/>
              <a:t>M</a:t>
            </a:r>
            <a:r>
              <a:rPr lang="en-US" sz="1800" dirty="0"/>
              <a:t> ∪ </a:t>
            </a:r>
            <a:r>
              <a:rPr lang="en-US" sz="1800" i="1" dirty="0"/>
              <a:t>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ea typeface="新細明體" panose="02020500000000000000" pitchFamily="18" charset="-120"/>
              </a:rPr>
              <a:t>Return </a:t>
            </a:r>
            <a:r>
              <a:rPr lang="en-US" altLang="zh-TW" sz="1800" b="1" dirty="0">
                <a:ea typeface="新細明體" panose="02020500000000000000" pitchFamily="18" charset="-120"/>
              </a:rPr>
              <a:t>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37BA1C3-16C6-E04C-A418-183597C3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A59FFF72-9BD5-E14A-AD3B-9D37546E8F31}"/>
              </a:ext>
            </a:extLst>
          </p:cNvPr>
          <p:cNvSpPr/>
          <p:nvPr/>
        </p:nvSpPr>
        <p:spPr>
          <a:xfrm>
            <a:off x="1447800" y="2785548"/>
            <a:ext cx="6858000" cy="6434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05FFBFE-243E-6040-800B-7FEEE6B23857}"/>
              </a:ext>
            </a:extLst>
          </p:cNvPr>
          <p:cNvSpPr/>
          <p:nvPr/>
        </p:nvSpPr>
        <p:spPr>
          <a:xfrm>
            <a:off x="1691585" y="3783734"/>
            <a:ext cx="709681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Myopic, ignoring features of the graph and current matching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6071408-3083-2246-8BDB-F851B6321388}"/>
              </a:ext>
            </a:extLst>
          </p:cNvPr>
          <p:cNvSpPr/>
          <p:nvPr/>
        </p:nvSpPr>
        <p:spPr>
          <a:xfrm>
            <a:off x="1905000" y="4384340"/>
            <a:ext cx="658545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Finds a maximal matching but not necessarily maximum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4D8011E-1719-1142-948E-6D352A7847DB}"/>
              </a:ext>
            </a:extLst>
          </p:cNvPr>
          <p:cNvSpPr/>
          <p:nvPr/>
        </p:nvSpPr>
        <p:spPr>
          <a:xfrm>
            <a:off x="228601" y="4783969"/>
            <a:ext cx="89153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In fact, in any graph, </a:t>
            </a:r>
          </a:p>
          <a:p>
            <a:r>
              <a:rPr lang="en-US" sz="2200" dirty="0">
                <a:solidFill>
                  <a:srgbClr val="FF0000"/>
                </a:solidFill>
              </a:rPr>
              <a:t>the size of any maximal matching ≥ half of the size of a maximum matching.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0E0C984-59A6-334B-BD86-D7BE170834C3}"/>
              </a:ext>
            </a:extLst>
          </p:cNvPr>
          <p:cNvSpPr/>
          <p:nvPr/>
        </p:nvSpPr>
        <p:spPr>
          <a:xfrm>
            <a:off x="1056511" y="5783081"/>
            <a:ext cx="7183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Any better ideas in searching for a maximum matching?</a:t>
            </a:r>
          </a:p>
        </p:txBody>
      </p:sp>
    </p:spTree>
    <p:extLst>
      <p:ext uri="{BB962C8B-B14F-4D97-AF65-F5344CB8AC3E}">
        <p14:creationId xmlns:p14="http://schemas.microsoft.com/office/powerpoint/2010/main" val="221005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7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xmlns="" id="{43054F3A-C5D8-BC43-85D7-3ACC2AC6EF69}"/>
              </a:ext>
            </a:extLst>
          </p:cNvPr>
          <p:cNvCxnSpPr>
            <a:cxnSpLocks/>
            <a:endCxn id="64" idx="2"/>
          </p:cNvCxnSpPr>
          <p:nvPr/>
        </p:nvCxnSpPr>
        <p:spPr>
          <a:xfrm flipV="1">
            <a:off x="7541675" y="5061378"/>
            <a:ext cx="916525" cy="1016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4" name="Rectangle 2">
            <a:extLst>
              <a:ext uri="{FF2B5EF4-FFF2-40B4-BE49-F238E27FC236}">
                <a16:creationId xmlns:a16="http://schemas.microsoft.com/office/drawing/2014/main" xmlns="" id="{38757597-5CE6-7D4B-9B6C-355384B96D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A simple idea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xmlns="" id="{5DFA20B7-F59A-EB48-B3C2-850118A100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4572000"/>
          </a:xfrm>
        </p:spPr>
        <p:txBody>
          <a:bodyPr>
            <a:normAutofit/>
          </a:bodyPr>
          <a:lstStyle/>
          <a:p>
            <a:r>
              <a:rPr lang="en-GB" altLang="zh-TW" sz="2400" dirty="0">
                <a:ea typeface="新細明體" panose="02020500000000000000" pitchFamily="18" charset="-120"/>
              </a:rPr>
              <a:t>Idea: in the following scenario the “</a:t>
            </a:r>
            <a:r>
              <a:rPr lang="en-GB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symmetric difference</a:t>
            </a:r>
            <a:r>
              <a:rPr lang="en-GB" altLang="zh-TW" sz="2400" dirty="0">
                <a:ea typeface="新細明體" panose="02020500000000000000" pitchFamily="18" charset="-120"/>
              </a:rPr>
              <a:t>”</a:t>
            </a:r>
            <a:r>
              <a:rPr lang="en-US" altLang="zh-TW" sz="2400" dirty="0">
                <a:ea typeface="新細明體" panose="02020500000000000000" pitchFamily="18" charset="-120"/>
              </a:rPr>
              <a:t> of </a:t>
            </a:r>
            <a:r>
              <a:rPr lang="en-US" altLang="zh-TW" sz="2400" b="1" dirty="0">
                <a:ea typeface="新細明體" panose="02020500000000000000" pitchFamily="18" charset="-120"/>
              </a:rPr>
              <a:t>M</a:t>
            </a:r>
            <a:r>
              <a:rPr lang="en-US" altLang="zh-TW" sz="2400" dirty="0">
                <a:ea typeface="新細明體" panose="02020500000000000000" pitchFamily="18" charset="-120"/>
              </a:rPr>
              <a:t> is a matching with one more edge than that of </a:t>
            </a:r>
            <a:r>
              <a:rPr lang="en-US" altLang="zh-TW" sz="2400" b="1" dirty="0">
                <a:ea typeface="新細明體" panose="02020500000000000000" pitchFamily="18" charset="-120"/>
              </a:rPr>
              <a:t>M</a:t>
            </a:r>
            <a:r>
              <a:rPr lang="en-US" altLang="zh-TW" sz="2400" dirty="0">
                <a:ea typeface="新細明體" panose="02020500000000000000" pitchFamily="18" charset="-120"/>
              </a:rPr>
              <a:t>.</a:t>
            </a:r>
          </a:p>
          <a:p>
            <a:endParaRPr lang="en-US" altLang="zh-TW" sz="2800" dirty="0">
              <a:ea typeface="新細明體" panose="02020500000000000000" pitchFamily="18" charset="-120"/>
            </a:endParaRPr>
          </a:p>
          <a:p>
            <a:endParaRPr lang="en-US" altLang="zh-TW" sz="2800" dirty="0">
              <a:ea typeface="新細明體" panose="02020500000000000000" pitchFamily="18" charset="-120"/>
            </a:endParaRPr>
          </a:p>
          <a:p>
            <a:endParaRPr lang="en-US" altLang="zh-TW" sz="2800" dirty="0">
              <a:ea typeface="新細明體" panose="02020500000000000000" pitchFamily="18" charset="-120"/>
            </a:endParaRPr>
          </a:p>
          <a:p>
            <a:endParaRPr lang="en-US" altLang="zh-TW" sz="2800" dirty="0">
              <a:ea typeface="新細明體" panose="02020500000000000000" pitchFamily="18" charset="-120"/>
            </a:endParaRPr>
          </a:p>
          <a:p>
            <a:endParaRPr lang="en-US" altLang="zh-TW" sz="2800" dirty="0">
              <a:ea typeface="新細明體" panose="02020500000000000000" pitchFamily="18" charset="-120"/>
            </a:endParaRPr>
          </a:p>
          <a:p>
            <a:endParaRPr lang="en-US" altLang="zh-TW" sz="2800" dirty="0">
              <a:ea typeface="新細明體" panose="02020500000000000000" pitchFamily="18" charset="-120"/>
            </a:endParaRPr>
          </a:p>
        </p:txBody>
      </p:sp>
      <p:sp>
        <p:nvSpPr>
          <p:cNvPr id="8230" name="Text Box 38">
            <a:extLst>
              <a:ext uri="{FF2B5EF4-FFF2-40B4-BE49-F238E27FC236}">
                <a16:creationId xmlns:a16="http://schemas.microsoft.com/office/drawing/2014/main" xmlns="" id="{4442EB8E-59B7-A140-B9A9-55ADC0945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125" y="3879850"/>
            <a:ext cx="6826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en-US" sz="4000" b="1">
                <a:ea typeface="新細明體" panose="02020500000000000000" pitchFamily="18" charset="-120"/>
                <a:sym typeface="Wingdings" pitchFamily="2" charset="2"/>
              </a:rPr>
              <a:t></a:t>
            </a:r>
            <a:endParaRPr lang="zh-TW" altLang="en-US" sz="4000" b="1">
              <a:ea typeface="新細明體" panose="02020500000000000000" pitchFamily="18" charset="-12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6EB2EF4-E476-1046-BA5D-F53E428265CC}"/>
              </a:ext>
            </a:extLst>
          </p:cNvPr>
          <p:cNvSpPr txBox="1"/>
          <p:nvPr/>
        </p:nvSpPr>
        <p:spPr>
          <a:xfrm>
            <a:off x="457200" y="5699292"/>
            <a:ext cx="3207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Matching </a:t>
            </a:r>
            <a:r>
              <a:rPr lang="en-US" sz="2400" b="1" dirty="0">
                <a:solidFill>
                  <a:srgbClr val="FF0000"/>
                </a:solidFill>
              </a:rPr>
              <a:t>M</a:t>
            </a:r>
            <a:r>
              <a:rPr lang="en-US" sz="2400" dirty="0">
                <a:solidFill>
                  <a:srgbClr val="FF0000"/>
                </a:solidFill>
              </a:rPr>
              <a:t> = {23, 45}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A3E65DB4-231C-9C4B-8B52-232B0E088DE4}"/>
              </a:ext>
            </a:extLst>
          </p:cNvPr>
          <p:cNvSpPr txBox="1"/>
          <p:nvPr/>
        </p:nvSpPr>
        <p:spPr>
          <a:xfrm>
            <a:off x="5043492" y="5685160"/>
            <a:ext cx="3638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Matching </a:t>
            </a:r>
            <a:r>
              <a:rPr lang="en-US" sz="2400" b="1" dirty="0">
                <a:solidFill>
                  <a:srgbClr val="FF0000"/>
                </a:solidFill>
              </a:rPr>
              <a:t>M</a:t>
            </a:r>
            <a:r>
              <a:rPr lang="en-US" sz="2400" dirty="0">
                <a:solidFill>
                  <a:srgbClr val="FF0000"/>
                </a:solidFill>
              </a:rPr>
              <a:t>’ = {12, 34, 56}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B240BE4-1F6A-F149-86D3-7E648D3C9739}"/>
              </a:ext>
            </a:extLst>
          </p:cNvPr>
          <p:cNvCxnSpPr>
            <a:cxnSpLocks/>
          </p:cNvCxnSpPr>
          <p:nvPr/>
        </p:nvCxnSpPr>
        <p:spPr>
          <a:xfrm flipV="1">
            <a:off x="765395" y="3908057"/>
            <a:ext cx="834714" cy="5509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E0FF59E5-1EBB-024D-9686-74F225E7E350}"/>
              </a:ext>
            </a:extLst>
          </p:cNvPr>
          <p:cNvCxnSpPr>
            <a:cxnSpLocks/>
          </p:cNvCxnSpPr>
          <p:nvPr/>
        </p:nvCxnSpPr>
        <p:spPr>
          <a:xfrm flipV="1">
            <a:off x="1794806" y="5113402"/>
            <a:ext cx="1237044" cy="699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2732273E-5A7A-254B-AF34-AC6E0B4036E5}"/>
              </a:ext>
            </a:extLst>
          </p:cNvPr>
          <p:cNvSpPr/>
          <p:nvPr/>
        </p:nvSpPr>
        <p:spPr>
          <a:xfrm>
            <a:off x="1132165" y="290755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222AF39B-07BF-FF40-8E8E-5FE14EC44E56}"/>
              </a:ext>
            </a:extLst>
          </p:cNvPr>
          <p:cNvSpPr/>
          <p:nvPr/>
        </p:nvSpPr>
        <p:spPr>
          <a:xfrm>
            <a:off x="598765" y="434377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0AD094FB-AF6F-064E-A8F8-1576D3C3076D}"/>
              </a:ext>
            </a:extLst>
          </p:cNvPr>
          <p:cNvSpPr/>
          <p:nvPr/>
        </p:nvSpPr>
        <p:spPr>
          <a:xfrm>
            <a:off x="1741765" y="504115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01809283-3CAA-5849-B8E4-B5D8258735A2}"/>
              </a:ext>
            </a:extLst>
          </p:cNvPr>
          <p:cNvSpPr/>
          <p:nvPr/>
        </p:nvSpPr>
        <p:spPr>
          <a:xfrm>
            <a:off x="2750209" y="368399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746DA2C1-2618-D340-98D5-009CDB863440}"/>
              </a:ext>
            </a:extLst>
          </p:cNvPr>
          <p:cNvSpPr/>
          <p:nvPr/>
        </p:nvSpPr>
        <p:spPr>
          <a:xfrm>
            <a:off x="2864509" y="504115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C76CB9F0-B6E7-824E-A595-044E8DBF781A}"/>
              </a:ext>
            </a:extLst>
          </p:cNvPr>
          <p:cNvSpPr/>
          <p:nvPr/>
        </p:nvSpPr>
        <p:spPr>
          <a:xfrm>
            <a:off x="1513165" y="375392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821C8453-F475-4C4D-9C7C-B78C5B04160E}"/>
              </a:ext>
            </a:extLst>
          </p:cNvPr>
          <p:cNvSpPr/>
          <p:nvPr/>
        </p:nvSpPr>
        <p:spPr>
          <a:xfrm>
            <a:off x="3939507" y="49470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5CC26471-F210-4945-845A-F884EEBBC845}"/>
              </a:ext>
            </a:extLst>
          </p:cNvPr>
          <p:cNvCxnSpPr>
            <a:cxnSpLocks/>
            <a:endCxn id="40" idx="5"/>
          </p:cNvCxnSpPr>
          <p:nvPr/>
        </p:nvCxnSpPr>
        <p:spPr>
          <a:xfrm>
            <a:off x="713065" y="4485612"/>
            <a:ext cx="1223822" cy="750664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75EAE8E7-19E1-304B-B03C-8A29AD0D9698}"/>
              </a:ext>
            </a:extLst>
          </p:cNvPr>
          <p:cNvCxnSpPr>
            <a:cxnSpLocks/>
            <a:endCxn id="41" idx="5"/>
          </p:cNvCxnSpPr>
          <p:nvPr/>
        </p:nvCxnSpPr>
        <p:spPr>
          <a:xfrm>
            <a:off x="1646324" y="3858937"/>
            <a:ext cx="1299007" cy="20176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F99A12F5-DB94-6645-BADA-9C776513EDA1}"/>
              </a:ext>
            </a:extLst>
          </p:cNvPr>
          <p:cNvCxnSpPr>
            <a:cxnSpLocks/>
            <a:endCxn id="38" idx="0"/>
          </p:cNvCxnSpPr>
          <p:nvPr/>
        </p:nvCxnSpPr>
        <p:spPr>
          <a:xfrm flipH="1" flipV="1">
            <a:off x="1246465" y="2907554"/>
            <a:ext cx="353644" cy="933240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BCD7EC0A-8236-5947-9007-7BB9861829B4}"/>
              </a:ext>
            </a:extLst>
          </p:cNvPr>
          <p:cNvCxnSpPr>
            <a:cxnSpLocks/>
            <a:endCxn id="44" idx="7"/>
          </p:cNvCxnSpPr>
          <p:nvPr/>
        </p:nvCxnSpPr>
        <p:spPr>
          <a:xfrm flipV="1">
            <a:off x="2987412" y="4980556"/>
            <a:ext cx="1147217" cy="157090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1B7015A7-3799-0B4C-8892-8421FB5D6C3C}"/>
              </a:ext>
            </a:extLst>
          </p:cNvPr>
          <p:cNvCxnSpPr>
            <a:cxnSpLocks/>
          </p:cNvCxnSpPr>
          <p:nvPr/>
        </p:nvCxnSpPr>
        <p:spPr>
          <a:xfrm flipH="1" flipV="1">
            <a:off x="2856290" y="3864700"/>
            <a:ext cx="160206" cy="1248702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990E8DF-B0A1-CC4C-9363-424D52726520}"/>
              </a:ext>
            </a:extLst>
          </p:cNvPr>
          <p:cNvSpPr txBox="1"/>
          <p:nvPr/>
        </p:nvSpPr>
        <p:spPr>
          <a:xfrm>
            <a:off x="802467" y="2743200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3BD4B04-7340-2E49-9088-CD31A4D4B16F}"/>
              </a:ext>
            </a:extLst>
          </p:cNvPr>
          <p:cNvSpPr txBox="1"/>
          <p:nvPr/>
        </p:nvSpPr>
        <p:spPr>
          <a:xfrm>
            <a:off x="1219109" y="3544392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AC7ED4E5-DC36-564C-87DB-DDD2A0FA4123}"/>
              </a:ext>
            </a:extLst>
          </p:cNvPr>
          <p:cNvSpPr txBox="1"/>
          <p:nvPr/>
        </p:nvSpPr>
        <p:spPr>
          <a:xfrm>
            <a:off x="304800" y="4225562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63060253-313F-974A-BFB7-8AC09090DE6E}"/>
              </a:ext>
            </a:extLst>
          </p:cNvPr>
          <p:cNvSpPr txBox="1"/>
          <p:nvPr/>
        </p:nvSpPr>
        <p:spPr>
          <a:xfrm>
            <a:off x="1541127" y="5265503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87AD6A49-F50B-E249-94F8-F270611EF1E5}"/>
              </a:ext>
            </a:extLst>
          </p:cNvPr>
          <p:cNvSpPr txBox="1"/>
          <p:nvPr/>
        </p:nvSpPr>
        <p:spPr>
          <a:xfrm>
            <a:off x="2896580" y="5310201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4D3D6EEE-B0FC-FE4D-9F70-AB9E272247B1}"/>
              </a:ext>
            </a:extLst>
          </p:cNvPr>
          <p:cNvSpPr txBox="1"/>
          <p:nvPr/>
        </p:nvSpPr>
        <p:spPr>
          <a:xfrm>
            <a:off x="2750209" y="3200065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7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CC1AB0EC-DFE2-1B49-A769-2913D0A7F94B}"/>
              </a:ext>
            </a:extLst>
          </p:cNvPr>
          <p:cNvCxnSpPr>
            <a:cxnSpLocks/>
          </p:cNvCxnSpPr>
          <p:nvPr/>
        </p:nvCxnSpPr>
        <p:spPr>
          <a:xfrm>
            <a:off x="5737802" y="3049501"/>
            <a:ext cx="366887" cy="8187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14B3EE28-A5EF-584B-B379-4A75D2324A21}"/>
              </a:ext>
            </a:extLst>
          </p:cNvPr>
          <p:cNvCxnSpPr>
            <a:cxnSpLocks/>
            <a:endCxn id="60" idx="5"/>
          </p:cNvCxnSpPr>
          <p:nvPr/>
        </p:nvCxnSpPr>
        <p:spPr>
          <a:xfrm>
            <a:off x="5223539" y="4466720"/>
            <a:ext cx="1232041" cy="7695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855864FC-5C38-4F46-A2DE-D28F56FC8FDE}"/>
              </a:ext>
            </a:extLst>
          </p:cNvPr>
          <p:cNvSpPr/>
          <p:nvPr/>
        </p:nvSpPr>
        <p:spPr>
          <a:xfrm>
            <a:off x="5650858" y="290755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6A220329-EAEE-5146-AFDD-A24D547DE88A}"/>
              </a:ext>
            </a:extLst>
          </p:cNvPr>
          <p:cNvSpPr/>
          <p:nvPr/>
        </p:nvSpPr>
        <p:spPr>
          <a:xfrm>
            <a:off x="5117458" y="434377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BAC9CCF8-D607-7349-8C5A-531F1D3B4F1F}"/>
              </a:ext>
            </a:extLst>
          </p:cNvPr>
          <p:cNvSpPr/>
          <p:nvPr/>
        </p:nvSpPr>
        <p:spPr>
          <a:xfrm>
            <a:off x="6260458" y="504115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C8DFADB3-BEFB-F248-A350-35A6EEBD45D0}"/>
              </a:ext>
            </a:extLst>
          </p:cNvPr>
          <p:cNvSpPr/>
          <p:nvPr/>
        </p:nvSpPr>
        <p:spPr>
          <a:xfrm>
            <a:off x="7268902" y="368399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FAB79ABF-B856-5F44-85F3-58773DB94AA9}"/>
              </a:ext>
            </a:extLst>
          </p:cNvPr>
          <p:cNvSpPr/>
          <p:nvPr/>
        </p:nvSpPr>
        <p:spPr>
          <a:xfrm>
            <a:off x="7383202" y="504115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A1C7B06F-F892-734F-B43F-91A822F1089B}"/>
              </a:ext>
            </a:extLst>
          </p:cNvPr>
          <p:cNvSpPr/>
          <p:nvPr/>
        </p:nvSpPr>
        <p:spPr>
          <a:xfrm>
            <a:off x="6031858" y="375392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CEC2C425-DAD4-7547-B14C-F88328F53A6D}"/>
              </a:ext>
            </a:extLst>
          </p:cNvPr>
          <p:cNvSpPr/>
          <p:nvPr/>
        </p:nvSpPr>
        <p:spPr>
          <a:xfrm>
            <a:off x="8458200" y="494707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A8A35009-A7EB-AC40-B403-0BC2EF1B427F}"/>
              </a:ext>
            </a:extLst>
          </p:cNvPr>
          <p:cNvCxnSpPr>
            <a:cxnSpLocks/>
          </p:cNvCxnSpPr>
          <p:nvPr/>
        </p:nvCxnSpPr>
        <p:spPr>
          <a:xfrm flipV="1">
            <a:off x="6391247" y="5142959"/>
            <a:ext cx="1095836" cy="14614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FE516048-ADE0-6240-9801-F20EBE7D1696}"/>
              </a:ext>
            </a:extLst>
          </p:cNvPr>
          <p:cNvCxnSpPr>
            <a:cxnSpLocks/>
            <a:endCxn id="61" idx="5"/>
          </p:cNvCxnSpPr>
          <p:nvPr/>
        </p:nvCxnSpPr>
        <p:spPr>
          <a:xfrm>
            <a:off x="6165017" y="3858937"/>
            <a:ext cx="1299007" cy="20176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xmlns="" id="{43B403FA-922F-4B4E-AE6E-64EE94D2BCA9}"/>
              </a:ext>
            </a:extLst>
          </p:cNvPr>
          <p:cNvCxnSpPr>
            <a:cxnSpLocks/>
            <a:endCxn id="63" idx="3"/>
          </p:cNvCxnSpPr>
          <p:nvPr/>
        </p:nvCxnSpPr>
        <p:spPr>
          <a:xfrm flipV="1">
            <a:off x="5241240" y="3949043"/>
            <a:ext cx="824096" cy="528590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xmlns="" id="{7C1379CF-3D61-2141-8496-17A16B511D56}"/>
              </a:ext>
            </a:extLst>
          </p:cNvPr>
          <p:cNvCxnSpPr>
            <a:cxnSpLocks/>
          </p:cNvCxnSpPr>
          <p:nvPr/>
        </p:nvCxnSpPr>
        <p:spPr>
          <a:xfrm flipH="1" flipV="1">
            <a:off x="7374983" y="3864700"/>
            <a:ext cx="160206" cy="1248702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2E0D8986-E372-C54C-BDBF-DA9812631939}"/>
              </a:ext>
            </a:extLst>
          </p:cNvPr>
          <p:cNvSpPr txBox="1"/>
          <p:nvPr/>
        </p:nvSpPr>
        <p:spPr>
          <a:xfrm>
            <a:off x="5321160" y="2743200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8A1C7BC2-B27A-6142-BDD2-70FE5FAA4910}"/>
              </a:ext>
            </a:extLst>
          </p:cNvPr>
          <p:cNvSpPr txBox="1"/>
          <p:nvPr/>
        </p:nvSpPr>
        <p:spPr>
          <a:xfrm>
            <a:off x="5737802" y="3544392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34187744-D2AC-BB43-99F8-AD27673664F3}"/>
              </a:ext>
            </a:extLst>
          </p:cNvPr>
          <p:cNvSpPr txBox="1"/>
          <p:nvPr/>
        </p:nvSpPr>
        <p:spPr>
          <a:xfrm>
            <a:off x="4887451" y="4225562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72915377-990E-5542-8C28-0F8B6E4AA91E}"/>
              </a:ext>
            </a:extLst>
          </p:cNvPr>
          <p:cNvSpPr txBox="1"/>
          <p:nvPr/>
        </p:nvSpPr>
        <p:spPr>
          <a:xfrm>
            <a:off x="6059820" y="5265503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5BAEB181-D737-064A-B255-87C0ED0D5E89}"/>
              </a:ext>
            </a:extLst>
          </p:cNvPr>
          <p:cNvSpPr txBox="1"/>
          <p:nvPr/>
        </p:nvSpPr>
        <p:spPr>
          <a:xfrm>
            <a:off x="7415273" y="5310201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55EAC69D-0834-D44A-B1AB-127FAC1C6B07}"/>
              </a:ext>
            </a:extLst>
          </p:cNvPr>
          <p:cNvSpPr txBox="1"/>
          <p:nvPr/>
        </p:nvSpPr>
        <p:spPr>
          <a:xfrm>
            <a:off x="7268902" y="3200065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7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05B99E4E-C8B6-E84E-BF88-BBCB88ED998A}"/>
              </a:ext>
            </a:extLst>
          </p:cNvPr>
          <p:cNvSpPr txBox="1"/>
          <p:nvPr/>
        </p:nvSpPr>
        <p:spPr>
          <a:xfrm>
            <a:off x="4102742" y="5105400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AEAB7F88-4F67-3F4E-B885-8F8193AE2817}"/>
              </a:ext>
            </a:extLst>
          </p:cNvPr>
          <p:cNvSpPr txBox="1"/>
          <p:nvPr/>
        </p:nvSpPr>
        <p:spPr>
          <a:xfrm>
            <a:off x="8598542" y="5105400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4DBD10A-B2B8-4B42-B257-6F497A816E38}"/>
              </a:ext>
            </a:extLst>
          </p:cNvPr>
          <p:cNvSpPr txBox="1"/>
          <p:nvPr/>
        </p:nvSpPr>
        <p:spPr>
          <a:xfrm>
            <a:off x="3665111" y="6160957"/>
            <a:ext cx="259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|</a:t>
            </a:r>
            <a:r>
              <a:rPr lang="en-US" sz="2400" b="1" dirty="0">
                <a:solidFill>
                  <a:srgbClr val="FF0000"/>
                </a:solidFill>
              </a:rPr>
              <a:t>M</a:t>
            </a:r>
            <a:r>
              <a:rPr lang="en-US" sz="2400" dirty="0">
                <a:solidFill>
                  <a:srgbClr val="FF0000"/>
                </a:solidFill>
              </a:rPr>
              <a:t>’| = |</a:t>
            </a:r>
            <a:r>
              <a:rPr lang="en-US" sz="2400" b="1" dirty="0">
                <a:solidFill>
                  <a:srgbClr val="FF0000"/>
                </a:solidFill>
              </a:rPr>
              <a:t>M</a:t>
            </a:r>
            <a:r>
              <a:rPr lang="en-US" sz="2400" dirty="0">
                <a:solidFill>
                  <a:srgbClr val="FF0000"/>
                </a:solidFill>
              </a:rPr>
              <a:t>| +1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5EFF87E9-2DB0-D048-A8F7-2C56C1141023}"/>
              </a:ext>
            </a:extLst>
          </p:cNvPr>
          <p:cNvCxnSpPr>
            <a:cxnSpLocks/>
          </p:cNvCxnSpPr>
          <p:nvPr/>
        </p:nvCxnSpPr>
        <p:spPr>
          <a:xfrm>
            <a:off x="1513165" y="2907554"/>
            <a:ext cx="421020" cy="1074967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xmlns="" id="{3C04D876-608F-7E4A-84A8-1F98ABA688FA}"/>
              </a:ext>
            </a:extLst>
          </p:cNvPr>
          <p:cNvCxnSpPr>
            <a:cxnSpLocks/>
          </p:cNvCxnSpPr>
          <p:nvPr/>
        </p:nvCxnSpPr>
        <p:spPr>
          <a:xfrm flipH="1">
            <a:off x="1077907" y="3966187"/>
            <a:ext cx="854073" cy="547064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xmlns="" id="{AFBDEBE5-7541-9544-8A4F-401AB293BFAE}"/>
              </a:ext>
            </a:extLst>
          </p:cNvPr>
          <p:cNvCxnSpPr>
            <a:cxnSpLocks/>
          </p:cNvCxnSpPr>
          <p:nvPr/>
        </p:nvCxnSpPr>
        <p:spPr>
          <a:xfrm>
            <a:off x="1121671" y="4508358"/>
            <a:ext cx="877505" cy="466615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xmlns="" id="{6217D52F-04C4-9C41-B917-7B4DC60CFA1C}"/>
              </a:ext>
            </a:extLst>
          </p:cNvPr>
          <p:cNvCxnSpPr>
            <a:cxnSpLocks/>
          </p:cNvCxnSpPr>
          <p:nvPr/>
        </p:nvCxnSpPr>
        <p:spPr>
          <a:xfrm flipV="1">
            <a:off x="1987226" y="4930301"/>
            <a:ext cx="792451" cy="25409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xmlns="" id="{EEC552B7-65BA-EB40-8E3C-98ECF13A494D}"/>
              </a:ext>
            </a:extLst>
          </p:cNvPr>
          <p:cNvCxnSpPr>
            <a:cxnSpLocks/>
          </p:cNvCxnSpPr>
          <p:nvPr/>
        </p:nvCxnSpPr>
        <p:spPr>
          <a:xfrm flipV="1">
            <a:off x="2764188" y="4727088"/>
            <a:ext cx="1274231" cy="176741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285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9AF9BE25-4369-3D45-B3E7-90EAE0B43FAA}"/>
              </a:ext>
            </a:extLst>
          </p:cNvPr>
          <p:cNvCxnSpPr>
            <a:cxnSpLocks/>
          </p:cNvCxnSpPr>
          <p:nvPr/>
        </p:nvCxnSpPr>
        <p:spPr>
          <a:xfrm flipV="1">
            <a:off x="1016888" y="4962903"/>
            <a:ext cx="834714" cy="5509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90E03A33-4BA8-B04D-9F5B-6D2D1BE10459}"/>
              </a:ext>
            </a:extLst>
          </p:cNvPr>
          <p:cNvCxnSpPr>
            <a:cxnSpLocks/>
          </p:cNvCxnSpPr>
          <p:nvPr/>
        </p:nvCxnSpPr>
        <p:spPr>
          <a:xfrm flipV="1">
            <a:off x="2046299" y="6168248"/>
            <a:ext cx="1237044" cy="699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2" name="Rectangle 2">
            <a:extLst>
              <a:ext uri="{FF2B5EF4-FFF2-40B4-BE49-F238E27FC236}">
                <a16:creationId xmlns:a16="http://schemas.microsoft.com/office/drawing/2014/main" xmlns="" id="{6BB812B4-5A59-3146-BDE0-6D93D9F466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Augmenting Path</a:t>
            </a:r>
            <a:endParaRPr lang="zh-TW" altLang="en-US" dirty="0">
              <a:solidFill>
                <a:srgbClr val="00B050"/>
              </a:solidFill>
              <a:ea typeface="新細明體" panose="02020500000000000000" pitchFamily="18" charset="-120"/>
            </a:endParaRP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xmlns="" id="{045E45CA-E5BC-694A-A2F5-D9B5CB6B6B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839200" cy="388620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ea typeface="新細明體" panose="02020500000000000000" pitchFamily="18" charset="-120"/>
              </a:rPr>
              <a:t>Given a graph </a:t>
            </a:r>
            <a:r>
              <a:rPr lang="en-US" altLang="zh-TW" sz="2800" b="1" dirty="0">
                <a:ea typeface="新細明體" panose="02020500000000000000" pitchFamily="18" charset="-120"/>
              </a:rPr>
              <a:t>G</a:t>
            </a:r>
            <a:r>
              <a:rPr lang="en-US" altLang="zh-TW" sz="2800" dirty="0">
                <a:ea typeface="新細明體" panose="02020500000000000000" pitchFamily="18" charset="-120"/>
              </a:rPr>
              <a:t> = (</a:t>
            </a:r>
            <a:r>
              <a:rPr lang="en-US" altLang="zh-TW" sz="2800" b="1" dirty="0">
                <a:ea typeface="新細明體" panose="02020500000000000000" pitchFamily="18" charset="-120"/>
              </a:rPr>
              <a:t>V</a:t>
            </a:r>
            <a:r>
              <a:rPr lang="en-US" altLang="zh-TW" sz="2800" dirty="0">
                <a:ea typeface="新細明體" panose="02020500000000000000" pitchFamily="18" charset="-120"/>
              </a:rPr>
              <a:t>, </a:t>
            </a:r>
            <a:r>
              <a:rPr lang="en-US" altLang="zh-TW" sz="2800" b="1" dirty="0">
                <a:ea typeface="新細明體" panose="02020500000000000000" pitchFamily="18" charset="-120"/>
              </a:rPr>
              <a:t>E</a:t>
            </a:r>
            <a:r>
              <a:rPr lang="en-US" altLang="zh-TW" sz="2800" dirty="0">
                <a:ea typeface="新細明體" panose="02020500000000000000" pitchFamily="18" charset="-120"/>
              </a:rPr>
              <a:t>)</a:t>
            </a:r>
            <a:r>
              <a:rPr lang="zh-CN" altLang="en-US" sz="2800" dirty="0">
                <a:ea typeface="新細明體" panose="02020500000000000000" pitchFamily="18" charset="-120"/>
              </a:rPr>
              <a:t> </a:t>
            </a:r>
            <a:r>
              <a:rPr lang="en-US" altLang="zh-TW" sz="2800" dirty="0">
                <a:ea typeface="新細明體" panose="02020500000000000000" pitchFamily="18" charset="-120"/>
              </a:rPr>
              <a:t>and a matching </a:t>
            </a:r>
            <a:r>
              <a:rPr lang="en-US" altLang="zh-TW" sz="2800" b="1" dirty="0">
                <a:ea typeface="新細明體" panose="02020500000000000000" pitchFamily="18" charset="-120"/>
              </a:rPr>
              <a:t>M</a:t>
            </a:r>
            <a:r>
              <a:rPr lang="en-US" altLang="zh-TW" sz="2800" dirty="0">
                <a:ea typeface="新細明體" panose="02020500000000000000" pitchFamily="18" charset="-120"/>
              </a:rPr>
              <a:t>. </a:t>
            </a:r>
            <a:r>
              <a:rPr lang="en-GB" altLang="zh-TW" sz="2800" dirty="0">
                <a:ea typeface="新細明體" panose="02020500000000000000" pitchFamily="18" charset="-120"/>
              </a:rPr>
              <a:t>A path </a:t>
            </a:r>
            <a:r>
              <a:rPr lang="en-GB" altLang="zh-TW" sz="2800" b="1" dirty="0">
                <a:ea typeface="新細明體" panose="02020500000000000000" pitchFamily="18" charset="-120"/>
              </a:rPr>
              <a:t>P</a:t>
            </a:r>
            <a:r>
              <a:rPr lang="en-GB" altLang="zh-TW" sz="2800" dirty="0">
                <a:ea typeface="新細明體" panose="02020500000000000000" pitchFamily="18" charset="-120"/>
              </a:rPr>
              <a:t> is called an </a:t>
            </a:r>
            <a:r>
              <a:rPr lang="en-GB" altLang="zh-TW" sz="2800" i="1" dirty="0">
                <a:solidFill>
                  <a:srgbClr val="FF0000"/>
                </a:solidFill>
                <a:ea typeface="新細明體" panose="02020500000000000000" pitchFamily="18" charset="-120"/>
              </a:rPr>
              <a:t>augmenting path </a:t>
            </a:r>
            <a:r>
              <a:rPr lang="en-GB" altLang="zh-TW" sz="2800" dirty="0">
                <a:ea typeface="新細明體" panose="02020500000000000000" pitchFamily="18" charset="-120"/>
              </a:rPr>
              <a:t>for </a:t>
            </a:r>
            <a:r>
              <a:rPr lang="en-GB" altLang="zh-TW" sz="2800" b="1" dirty="0">
                <a:ea typeface="新細明體" panose="02020500000000000000" pitchFamily="18" charset="-120"/>
              </a:rPr>
              <a:t>M</a:t>
            </a:r>
            <a:r>
              <a:rPr lang="en-GB" altLang="zh-TW" sz="2800" dirty="0">
                <a:ea typeface="新細明體" panose="02020500000000000000" pitchFamily="18" charset="-120"/>
              </a:rPr>
              <a:t> if:</a:t>
            </a:r>
          </a:p>
          <a:p>
            <a:pPr lvl="1"/>
            <a:r>
              <a:rPr lang="en-GB" altLang="zh-TW" sz="2400" dirty="0">
                <a:ea typeface="新細明體" panose="02020500000000000000" pitchFamily="18" charset="-120"/>
              </a:rPr>
              <a:t>The two end points of </a:t>
            </a:r>
            <a:r>
              <a:rPr lang="en-GB" altLang="zh-TW" sz="2400" b="1" dirty="0">
                <a:ea typeface="新細明體" panose="02020500000000000000" pitchFamily="18" charset="-120"/>
              </a:rPr>
              <a:t>P</a:t>
            </a:r>
            <a:r>
              <a:rPr lang="en-GB" altLang="zh-TW" sz="2400" dirty="0">
                <a:ea typeface="新細明體" panose="02020500000000000000" pitchFamily="18" charset="-120"/>
              </a:rPr>
              <a:t> are unmatched by </a:t>
            </a:r>
            <a:r>
              <a:rPr lang="en-GB" altLang="zh-TW" sz="2400" b="1" dirty="0">
                <a:ea typeface="新細明體" panose="02020500000000000000" pitchFamily="18" charset="-120"/>
              </a:rPr>
              <a:t>M</a:t>
            </a:r>
          </a:p>
          <a:p>
            <a:pPr lvl="1"/>
            <a:r>
              <a:rPr lang="en-GB" altLang="zh-TW" sz="2400" dirty="0">
                <a:ea typeface="新細明體" panose="02020500000000000000" pitchFamily="18" charset="-120"/>
              </a:rPr>
              <a:t>The edges of </a:t>
            </a:r>
            <a:r>
              <a:rPr lang="en-GB" altLang="zh-TW" sz="2400" b="1" dirty="0">
                <a:ea typeface="新細明體" panose="02020500000000000000" pitchFamily="18" charset="-120"/>
              </a:rPr>
              <a:t>P</a:t>
            </a:r>
            <a:r>
              <a:rPr lang="en-GB" altLang="zh-TW" sz="2400" dirty="0">
                <a:ea typeface="新細明體" panose="02020500000000000000" pitchFamily="18" charset="-120"/>
              </a:rPr>
              <a:t> alternate between edges ∈ </a:t>
            </a:r>
            <a:r>
              <a:rPr lang="en-GB" altLang="zh-TW" sz="2400" b="1" dirty="0">
                <a:ea typeface="新細明體" panose="02020500000000000000" pitchFamily="18" charset="-120"/>
              </a:rPr>
              <a:t>M </a:t>
            </a:r>
            <a:r>
              <a:rPr lang="en-GB" altLang="zh-TW" sz="2400" dirty="0">
                <a:ea typeface="新細明體" panose="02020500000000000000" pitchFamily="18" charset="-120"/>
              </a:rPr>
              <a:t>and edges ∉ </a:t>
            </a:r>
            <a:r>
              <a:rPr lang="en-GB" altLang="zh-TW" sz="2400" b="1" dirty="0">
                <a:ea typeface="新細明體" panose="02020500000000000000" pitchFamily="18" charset="-120"/>
              </a:rPr>
              <a:t>M</a:t>
            </a:r>
            <a:endParaRPr lang="en-US" altLang="zh-TW" sz="2400" dirty="0">
              <a:solidFill>
                <a:schemeClr val="accent1"/>
              </a:solidFill>
              <a:ea typeface="新細明體" panose="02020500000000000000" pitchFamily="18" charset="-12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5026FE3-6F09-CB44-A3DD-0127367CC7A7}"/>
              </a:ext>
            </a:extLst>
          </p:cNvPr>
          <p:cNvSpPr txBox="1"/>
          <p:nvPr/>
        </p:nvSpPr>
        <p:spPr>
          <a:xfrm>
            <a:off x="5232520" y="4096410"/>
            <a:ext cx="36462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Matching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M = {23, 45}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Augmenting path:</a:t>
            </a:r>
          </a:p>
          <a:p>
            <a:r>
              <a:rPr lang="en-US" sz="2400" dirty="0">
                <a:solidFill>
                  <a:schemeClr val="tx2"/>
                </a:solidFill>
              </a:rPr>
              <a:t>12</a:t>
            </a:r>
            <a:r>
              <a:rPr lang="en-US" sz="2400" dirty="0">
                <a:solidFill>
                  <a:srgbClr val="FF0000"/>
                </a:solidFill>
              </a:rPr>
              <a:t> → 23 → </a:t>
            </a:r>
            <a:r>
              <a:rPr lang="en-US" sz="2400" dirty="0">
                <a:solidFill>
                  <a:schemeClr val="tx2"/>
                </a:solidFill>
              </a:rPr>
              <a:t>34</a:t>
            </a:r>
            <a:r>
              <a:rPr lang="en-US" sz="2400" dirty="0">
                <a:solidFill>
                  <a:srgbClr val="FF0000"/>
                </a:solidFill>
              </a:rPr>
              <a:t> → 45 → </a:t>
            </a:r>
            <a:r>
              <a:rPr lang="en-US" sz="2400" dirty="0">
                <a:solidFill>
                  <a:schemeClr val="tx2"/>
                </a:solidFill>
              </a:rPr>
              <a:t>56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086907B2-6277-D44B-AAEB-055D630C5B50}"/>
              </a:ext>
            </a:extLst>
          </p:cNvPr>
          <p:cNvSpPr/>
          <p:nvPr/>
        </p:nvSpPr>
        <p:spPr>
          <a:xfrm>
            <a:off x="1383658" y="3962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6406C864-F797-D646-A9B5-FDA6A8232B94}"/>
              </a:ext>
            </a:extLst>
          </p:cNvPr>
          <p:cNvSpPr/>
          <p:nvPr/>
        </p:nvSpPr>
        <p:spPr>
          <a:xfrm>
            <a:off x="850258" y="5398625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62F1289C-5D7E-A74C-92DE-734ED1FB6FCB}"/>
              </a:ext>
            </a:extLst>
          </p:cNvPr>
          <p:cNvSpPr/>
          <p:nvPr/>
        </p:nvSpPr>
        <p:spPr>
          <a:xfrm>
            <a:off x="1993258" y="6096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17E6AF7E-2CD9-9C41-9928-FE001FECC98A}"/>
              </a:ext>
            </a:extLst>
          </p:cNvPr>
          <p:cNvSpPr/>
          <p:nvPr/>
        </p:nvSpPr>
        <p:spPr>
          <a:xfrm>
            <a:off x="3001702" y="4738837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36C9E43D-34CF-CE44-B336-592AFDFD4F61}"/>
              </a:ext>
            </a:extLst>
          </p:cNvPr>
          <p:cNvSpPr/>
          <p:nvPr/>
        </p:nvSpPr>
        <p:spPr>
          <a:xfrm>
            <a:off x="3116002" y="6096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D3C1598A-2811-7344-B793-70FC408AC1F2}"/>
              </a:ext>
            </a:extLst>
          </p:cNvPr>
          <p:cNvSpPr/>
          <p:nvPr/>
        </p:nvSpPr>
        <p:spPr>
          <a:xfrm>
            <a:off x="1764658" y="4808767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11A93405-5D1A-7941-933F-A9351CD5F97E}"/>
              </a:ext>
            </a:extLst>
          </p:cNvPr>
          <p:cNvSpPr/>
          <p:nvPr/>
        </p:nvSpPr>
        <p:spPr>
          <a:xfrm>
            <a:off x="4191000" y="600192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35F357C1-326D-C943-B87D-E6886B5CD4DE}"/>
              </a:ext>
            </a:extLst>
          </p:cNvPr>
          <p:cNvCxnSpPr>
            <a:cxnSpLocks/>
            <a:endCxn id="27" idx="5"/>
          </p:cNvCxnSpPr>
          <p:nvPr/>
        </p:nvCxnSpPr>
        <p:spPr>
          <a:xfrm>
            <a:off x="964558" y="5540458"/>
            <a:ext cx="1223822" cy="750664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AF55FCCA-9BF7-6340-800C-CA9D56FC5FE5}"/>
              </a:ext>
            </a:extLst>
          </p:cNvPr>
          <p:cNvCxnSpPr>
            <a:cxnSpLocks/>
            <a:endCxn id="28" idx="5"/>
          </p:cNvCxnSpPr>
          <p:nvPr/>
        </p:nvCxnSpPr>
        <p:spPr>
          <a:xfrm>
            <a:off x="1897817" y="4913783"/>
            <a:ext cx="1299007" cy="20176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1331C19-5EC7-E442-9164-5370E0A78050}"/>
              </a:ext>
            </a:extLst>
          </p:cNvPr>
          <p:cNvCxnSpPr>
            <a:cxnSpLocks/>
            <a:endCxn id="3" idx="0"/>
          </p:cNvCxnSpPr>
          <p:nvPr/>
        </p:nvCxnSpPr>
        <p:spPr>
          <a:xfrm flipH="1" flipV="1">
            <a:off x="1497958" y="3962400"/>
            <a:ext cx="353644" cy="933240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C6288005-1C5D-A944-B61C-3D6AAC550C09}"/>
              </a:ext>
            </a:extLst>
          </p:cNvPr>
          <p:cNvCxnSpPr>
            <a:cxnSpLocks/>
            <a:endCxn id="32" idx="7"/>
          </p:cNvCxnSpPr>
          <p:nvPr/>
        </p:nvCxnSpPr>
        <p:spPr>
          <a:xfrm flipV="1">
            <a:off x="3238905" y="6035402"/>
            <a:ext cx="1147217" cy="157090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DD1359B7-EDE9-EC4F-8685-A1BC601459FD}"/>
              </a:ext>
            </a:extLst>
          </p:cNvPr>
          <p:cNvCxnSpPr>
            <a:cxnSpLocks/>
          </p:cNvCxnSpPr>
          <p:nvPr/>
        </p:nvCxnSpPr>
        <p:spPr>
          <a:xfrm flipH="1" flipV="1">
            <a:off x="3107783" y="4919546"/>
            <a:ext cx="160206" cy="1248702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6D71295-A882-424B-B596-AF231EDD3D92}"/>
              </a:ext>
            </a:extLst>
          </p:cNvPr>
          <p:cNvSpPr txBox="1"/>
          <p:nvPr/>
        </p:nvSpPr>
        <p:spPr>
          <a:xfrm>
            <a:off x="1053960" y="3798046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FA69F2C-1308-7B47-A77A-55B7F954168D}"/>
              </a:ext>
            </a:extLst>
          </p:cNvPr>
          <p:cNvSpPr txBox="1"/>
          <p:nvPr/>
        </p:nvSpPr>
        <p:spPr>
          <a:xfrm>
            <a:off x="1470602" y="4599238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D5C66E9C-86BB-134E-A774-B22FDE8D692E}"/>
              </a:ext>
            </a:extLst>
          </p:cNvPr>
          <p:cNvSpPr txBox="1"/>
          <p:nvPr/>
        </p:nvSpPr>
        <p:spPr>
          <a:xfrm>
            <a:off x="556293" y="5280408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CA99C2D-4B9F-BB4D-9FDA-C7781330EDB7}"/>
              </a:ext>
            </a:extLst>
          </p:cNvPr>
          <p:cNvSpPr txBox="1"/>
          <p:nvPr/>
        </p:nvSpPr>
        <p:spPr>
          <a:xfrm>
            <a:off x="1792620" y="6320349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FB89D7E7-F5BC-774E-AC7D-9A79188A7E75}"/>
              </a:ext>
            </a:extLst>
          </p:cNvPr>
          <p:cNvSpPr txBox="1"/>
          <p:nvPr/>
        </p:nvSpPr>
        <p:spPr>
          <a:xfrm>
            <a:off x="3148073" y="6365047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9FAEF044-7044-084A-ADBB-7DB104F13E49}"/>
              </a:ext>
            </a:extLst>
          </p:cNvPr>
          <p:cNvSpPr txBox="1"/>
          <p:nvPr/>
        </p:nvSpPr>
        <p:spPr>
          <a:xfrm>
            <a:off x="4543836" y="6035402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633248AC-C596-FC42-847D-B4B76712BFE1}"/>
              </a:ext>
            </a:extLst>
          </p:cNvPr>
          <p:cNvSpPr txBox="1"/>
          <p:nvPr/>
        </p:nvSpPr>
        <p:spPr>
          <a:xfrm>
            <a:off x="3001702" y="4254911"/>
            <a:ext cx="39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70861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B46EFF-C12F-6B48-8536-2D1B0F36E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Maximal to Maximum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D04EF56-EB24-2B4D-BC6C-23D7665B1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8077200" cy="19811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Maximal Matching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INPUT: Graph </a:t>
            </a:r>
            <a:r>
              <a:rPr lang="en-GB" sz="1800" i="1" dirty="0"/>
              <a:t>G</a:t>
            </a:r>
            <a:r>
              <a:rPr lang="en-GB" sz="1800" dirty="0"/>
              <a:t>, initial matching </a:t>
            </a:r>
            <a:r>
              <a:rPr lang="en-GB" sz="1800" b="1" dirty="0"/>
              <a:t>M</a:t>
            </a:r>
            <a:r>
              <a:rPr lang="en-GB" sz="1800" dirty="0"/>
              <a:t> (e.g., empty) on </a:t>
            </a:r>
            <a:r>
              <a:rPr lang="en-GB" sz="1800" i="1" dirty="0"/>
              <a:t>G</a:t>
            </a:r>
            <a:r>
              <a:rPr lang="en-GB" sz="1800" dirty="0"/>
              <a:t> </a:t>
            </a:r>
          </a:p>
          <a:p>
            <a:pPr marL="0" indent="0">
              <a:buNone/>
            </a:pPr>
            <a:r>
              <a:rPr lang="en-GB" sz="1800" dirty="0"/>
              <a:t>OUTPUT: a maximal matching on </a:t>
            </a:r>
            <a:r>
              <a:rPr lang="en-GB" sz="1800" i="1" dirty="0"/>
              <a:t>G</a:t>
            </a:r>
            <a:endParaRPr lang="en-US" sz="18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800" b="1" dirty="0"/>
              <a:t>M</a:t>
            </a:r>
            <a:r>
              <a:rPr lang="en-US" sz="1800" dirty="0"/>
              <a:t> ← ∅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While </a:t>
            </a:r>
            <a:r>
              <a:rPr lang="en-US" sz="1800" dirty="0">
                <a:solidFill>
                  <a:schemeClr val="accent1"/>
                </a:solidFill>
              </a:rPr>
              <a:t>∃ edge </a:t>
            </a:r>
            <a:r>
              <a:rPr lang="en-US" sz="1800" i="1" dirty="0">
                <a:solidFill>
                  <a:schemeClr val="accent1"/>
                </a:solidFill>
              </a:rPr>
              <a:t>e</a:t>
            </a:r>
            <a:r>
              <a:rPr lang="en-US" sz="1800" dirty="0">
                <a:solidFill>
                  <a:schemeClr val="accent1"/>
                </a:solidFill>
              </a:rPr>
              <a:t>, </a:t>
            </a:r>
            <a:r>
              <a:rPr lang="en-US" sz="1800" dirty="0" err="1">
                <a:solidFill>
                  <a:schemeClr val="accent1"/>
                </a:solidFill>
              </a:rPr>
              <a:t>s.t.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i="1" dirty="0">
                <a:solidFill>
                  <a:schemeClr val="accent1"/>
                </a:solidFill>
              </a:rPr>
              <a:t>e</a:t>
            </a:r>
            <a:r>
              <a:rPr lang="en-US" sz="1800" dirty="0">
                <a:solidFill>
                  <a:schemeClr val="accent1"/>
                </a:solidFill>
              </a:rPr>
              <a:t> does not have any vertex in common with edges in </a:t>
            </a:r>
            <a:r>
              <a:rPr lang="en-US" sz="1800" b="1" dirty="0">
                <a:solidFill>
                  <a:schemeClr val="accent1"/>
                </a:solidFill>
              </a:rPr>
              <a:t>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ea typeface="新細明體" panose="02020500000000000000" pitchFamily="18" charset="-120"/>
              </a:rPr>
              <a:t>        </a:t>
            </a:r>
            <a:r>
              <a:rPr lang="en-US" altLang="zh-TW" sz="1800" b="1" dirty="0">
                <a:ea typeface="新細明體" panose="02020500000000000000" pitchFamily="18" charset="-120"/>
              </a:rPr>
              <a:t>M</a:t>
            </a:r>
            <a:r>
              <a:rPr lang="en-US" altLang="zh-TW" sz="1800" dirty="0">
                <a:ea typeface="新細明體" panose="02020500000000000000" pitchFamily="18" charset="-120"/>
              </a:rPr>
              <a:t> </a:t>
            </a:r>
            <a:r>
              <a:rPr lang="en-US" sz="1800" dirty="0"/>
              <a:t>← </a:t>
            </a:r>
            <a:r>
              <a:rPr lang="en-US" sz="1800" b="1" dirty="0"/>
              <a:t>M</a:t>
            </a:r>
            <a:r>
              <a:rPr lang="en-US" sz="1800" dirty="0"/>
              <a:t> ∪ </a:t>
            </a:r>
            <a:r>
              <a:rPr lang="en-US" sz="1800" i="1" dirty="0"/>
              <a:t>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ea typeface="新細明體" panose="02020500000000000000" pitchFamily="18" charset="-120"/>
              </a:rPr>
              <a:t>Return </a:t>
            </a:r>
            <a:r>
              <a:rPr lang="en-US" altLang="zh-TW" sz="1800" b="1" dirty="0">
                <a:ea typeface="新細明體" panose="02020500000000000000" pitchFamily="18" charset="-120"/>
              </a:rPr>
              <a:t>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37BA1C3-16C6-E04C-A418-183597C3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3393185-98D3-CA4B-8C1C-C1ABE1652354}"/>
              </a:ext>
            </a:extLst>
          </p:cNvPr>
          <p:cNvSpPr txBox="1">
            <a:spLocks/>
          </p:cNvSpPr>
          <p:nvPr/>
        </p:nvSpPr>
        <p:spPr>
          <a:xfrm>
            <a:off x="1295400" y="4524545"/>
            <a:ext cx="7924800" cy="2409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Maximum Matching</a:t>
            </a:r>
          </a:p>
          <a:p>
            <a:pPr marL="0" indent="0">
              <a:buNone/>
            </a:pPr>
            <a:r>
              <a:rPr lang="en-GB" sz="1800" dirty="0"/>
              <a:t>INPUT: Graph </a:t>
            </a:r>
            <a:r>
              <a:rPr lang="en-GB" sz="1800" i="1" dirty="0"/>
              <a:t>G</a:t>
            </a:r>
            <a:r>
              <a:rPr lang="en-GB" sz="1800" dirty="0"/>
              <a:t>, initial matching </a:t>
            </a:r>
            <a:r>
              <a:rPr lang="en-GB" sz="1800" b="1" dirty="0"/>
              <a:t>M</a:t>
            </a:r>
            <a:r>
              <a:rPr lang="en-GB" sz="1800" dirty="0"/>
              <a:t> on </a:t>
            </a:r>
            <a:r>
              <a:rPr lang="en-GB" sz="1800" i="1" dirty="0"/>
              <a:t>G</a:t>
            </a:r>
            <a:r>
              <a:rPr lang="en-GB" sz="1800" dirty="0"/>
              <a:t> </a:t>
            </a:r>
          </a:p>
          <a:p>
            <a:pPr marL="0" indent="0">
              <a:buNone/>
            </a:pPr>
            <a:r>
              <a:rPr lang="en-GB" sz="1800" dirty="0"/>
              <a:t>OUTPUT: a maximum matching on </a:t>
            </a:r>
            <a:r>
              <a:rPr lang="en-GB" sz="1800" i="1" dirty="0"/>
              <a:t>G</a:t>
            </a:r>
            <a:endParaRPr lang="en-US" sz="18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800" b="1" dirty="0"/>
              <a:t>M</a:t>
            </a:r>
            <a:r>
              <a:rPr lang="en-US" sz="1800" dirty="0"/>
              <a:t> ← ∅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While </a:t>
            </a:r>
            <a:r>
              <a:rPr lang="en-US" sz="1800" dirty="0">
                <a:solidFill>
                  <a:srgbClr val="FF0000"/>
                </a:solidFill>
              </a:rPr>
              <a:t>∃ an augmenting path </a:t>
            </a:r>
            <a:r>
              <a:rPr lang="en-US" sz="1800" b="1" dirty="0">
                <a:solidFill>
                  <a:srgbClr val="FF0000"/>
                </a:solidFill>
              </a:rPr>
              <a:t>P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w.r.t</a:t>
            </a:r>
            <a:r>
              <a:rPr lang="en-US" sz="1800" dirty="0">
                <a:solidFill>
                  <a:srgbClr val="FF0000"/>
                </a:solidFill>
              </a:rPr>
              <a:t>. </a:t>
            </a:r>
            <a:r>
              <a:rPr lang="en-US" sz="1800" b="1" dirty="0">
                <a:solidFill>
                  <a:srgbClr val="FF0000"/>
                </a:solidFill>
              </a:rPr>
              <a:t>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ea typeface="新細明體" panose="02020500000000000000" pitchFamily="18" charset="-120"/>
              </a:rPr>
              <a:t>    Flip the edges in </a:t>
            </a:r>
            <a:r>
              <a:rPr lang="en-US" altLang="zh-TW" sz="1800" b="1" dirty="0">
                <a:ea typeface="新細明體" panose="02020500000000000000" pitchFamily="18" charset="-120"/>
              </a:rPr>
              <a:t>P</a:t>
            </a:r>
            <a:r>
              <a:rPr lang="en-US" altLang="zh-TW" sz="1800" dirty="0">
                <a:ea typeface="新細明體" panose="02020500000000000000" pitchFamily="18" charset="-120"/>
              </a:rPr>
              <a:t>, i.e., perform the </a:t>
            </a:r>
            <a:r>
              <a:rPr lang="en-GB" altLang="zh-TW" sz="1800" dirty="0">
                <a:solidFill>
                  <a:schemeClr val="accent1"/>
                </a:solidFill>
                <a:ea typeface="新細明體" panose="02020500000000000000" pitchFamily="18" charset="-120"/>
              </a:rPr>
              <a:t>symmetric difference </a:t>
            </a:r>
            <a:r>
              <a:rPr lang="en-GB" altLang="zh-TW" sz="1800" dirty="0">
                <a:ea typeface="新細明體" panose="02020500000000000000" pitchFamily="18" charset="-120"/>
              </a:rPr>
              <a:t>operation</a:t>
            </a: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>
                <a:ea typeface="新細明體" panose="02020500000000000000" pitchFamily="18" charset="-120"/>
              </a:rPr>
              <a:t>Return </a:t>
            </a:r>
            <a:r>
              <a:rPr lang="en-US" altLang="zh-TW" sz="1800" b="1" dirty="0">
                <a:ea typeface="新細明體" panose="02020500000000000000" pitchFamily="18" charset="-120"/>
              </a:rPr>
              <a:t>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E28D9ADF-5A39-2B4A-BB46-5F2DFB1DBD4E}"/>
              </a:ext>
            </a:extLst>
          </p:cNvPr>
          <p:cNvCxnSpPr>
            <a:cxnSpLocks/>
          </p:cNvCxnSpPr>
          <p:nvPr/>
        </p:nvCxnSpPr>
        <p:spPr>
          <a:xfrm>
            <a:off x="762000" y="1560737"/>
            <a:ext cx="647700" cy="3005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CE4B539-CE09-1346-B968-E7D96E347AAA}"/>
              </a:ext>
            </a:extLst>
          </p:cNvPr>
          <p:cNvSpPr txBox="1"/>
          <p:nvPr/>
        </p:nvSpPr>
        <p:spPr>
          <a:xfrm>
            <a:off x="1600200" y="3550449"/>
            <a:ext cx="5295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Berge’s Theorem</a:t>
            </a:r>
            <a:r>
              <a:rPr lang="en-US" sz="2400" dirty="0"/>
              <a:t>: A matching </a:t>
            </a:r>
            <a:r>
              <a:rPr lang="en-US" sz="2400" b="1" dirty="0"/>
              <a:t>M</a:t>
            </a:r>
            <a:r>
              <a:rPr lang="en-US" sz="2400" dirty="0"/>
              <a:t> is maximum </a:t>
            </a:r>
            <a:r>
              <a:rPr lang="en-US" sz="2400" i="1" dirty="0" err="1"/>
              <a:t>iff</a:t>
            </a:r>
            <a:r>
              <a:rPr lang="en-US" sz="2400" dirty="0"/>
              <a:t> it has no augmenting path.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58B8D3E-05C5-BE47-875B-C5C99FE2AFCC}"/>
              </a:ext>
            </a:extLst>
          </p:cNvPr>
          <p:cNvSpPr/>
          <p:nvPr/>
        </p:nvSpPr>
        <p:spPr>
          <a:xfrm>
            <a:off x="1598140" y="3520533"/>
            <a:ext cx="5486400" cy="93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E6500C0-2BEB-EF41-870F-D0187221D2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5410200"/>
            <a:ext cx="533400" cy="78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7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97A9EA-FCAA-2644-AFC6-269C827F8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intuitive idea for the subroutine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23D11E-E114-2849-A42D-6F719A46D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/>
              <a:t>Graph traversal</a:t>
            </a:r>
          </a:p>
          <a:p>
            <a:r>
              <a:rPr lang="en-US" dirty="0"/>
              <a:t>Given a matching </a:t>
            </a:r>
            <a:r>
              <a:rPr lang="en-US" b="1" dirty="0"/>
              <a:t>M</a:t>
            </a:r>
            <a:r>
              <a:rPr lang="en-US" dirty="0"/>
              <a:t>, in searching for an augmenting path, we start with an unmatched vertex </a:t>
            </a:r>
            <a:r>
              <a:rPr lang="en-US" i="1" dirty="0"/>
              <a:t>v</a:t>
            </a:r>
            <a:r>
              <a:rPr lang="en-US" baseline="-25000" dirty="0"/>
              <a:t>0</a:t>
            </a:r>
            <a:r>
              <a:rPr lang="en-US" dirty="0"/>
              <a:t> as the root and run a Depth First Search (DFS). </a:t>
            </a:r>
          </a:p>
          <a:p>
            <a:r>
              <a:rPr lang="en-US" dirty="0"/>
              <a:t>A path </a:t>
            </a:r>
            <a:r>
              <a:rPr lang="en-US" i="1" dirty="0"/>
              <a:t>v</a:t>
            </a:r>
            <a:r>
              <a:rPr lang="en-US" baseline="-25000" dirty="0"/>
              <a:t>0</a:t>
            </a:r>
            <a:r>
              <a:rPr lang="en-US" i="1" dirty="0"/>
              <a:t>v</a:t>
            </a:r>
            <a:r>
              <a:rPr lang="en-US" baseline="-25000" dirty="0"/>
              <a:t>1</a:t>
            </a:r>
            <a:r>
              <a:rPr lang="en-US" i="1" dirty="0"/>
              <a:t>v</a:t>
            </a:r>
            <a:r>
              <a:rPr lang="en-US" baseline="-25000" dirty="0"/>
              <a:t>2</a:t>
            </a:r>
            <a:r>
              <a:rPr lang="en-US" dirty="0"/>
              <a:t>…</a:t>
            </a:r>
            <a:r>
              <a:rPr lang="en-US" i="1" dirty="0"/>
              <a:t>v</a:t>
            </a:r>
            <a:r>
              <a:rPr lang="en-US" baseline="-25000" dirty="0"/>
              <a:t>2</a:t>
            </a:r>
            <a:r>
              <a:rPr lang="en-US" i="1" baseline="-25000" dirty="0"/>
              <a:t>k</a:t>
            </a:r>
            <a:r>
              <a:rPr lang="en-US" i="1" dirty="0"/>
              <a:t>v</a:t>
            </a:r>
            <a:r>
              <a:rPr lang="en-US" baseline="-25000" dirty="0"/>
              <a:t>2</a:t>
            </a:r>
            <a:r>
              <a:rPr lang="en-US" i="1" baseline="-25000" dirty="0"/>
              <a:t>k+</a:t>
            </a:r>
            <a:r>
              <a:rPr lang="en-US" baseline="-25000" dirty="0"/>
              <a:t>1</a:t>
            </a:r>
            <a:r>
              <a:rPr lang="en-US" i="1" baseline="-25000" dirty="0"/>
              <a:t> </a:t>
            </a:r>
            <a:r>
              <a:rPr lang="en-US" dirty="0"/>
              <a:t>is an augmenting path if </a:t>
            </a:r>
          </a:p>
          <a:p>
            <a:pPr lvl="1"/>
            <a:r>
              <a:rPr lang="en-US" i="1" dirty="0"/>
              <a:t>v</a:t>
            </a:r>
            <a:r>
              <a:rPr lang="en-US" baseline="-25000" dirty="0"/>
              <a:t>0</a:t>
            </a:r>
            <a:r>
              <a:rPr lang="en-US" i="1" dirty="0"/>
              <a:t>v</a:t>
            </a:r>
            <a:r>
              <a:rPr lang="en-US" baseline="-25000" dirty="0"/>
              <a:t>1</a:t>
            </a:r>
            <a:r>
              <a:rPr lang="en-GB" altLang="zh-CN" dirty="0"/>
              <a:t>, </a:t>
            </a:r>
            <a:r>
              <a:rPr lang="en-US" i="1" dirty="0"/>
              <a:t>v</a:t>
            </a:r>
            <a:r>
              <a:rPr lang="en-US" baseline="-25000" dirty="0"/>
              <a:t>2</a:t>
            </a:r>
            <a:r>
              <a:rPr lang="en-US" i="1" dirty="0"/>
              <a:t>v</a:t>
            </a:r>
            <a:r>
              <a:rPr lang="en-US" baseline="-25000" dirty="0"/>
              <a:t>3</a:t>
            </a:r>
            <a:r>
              <a:rPr lang="en-GB" altLang="zh-CN" dirty="0"/>
              <a:t>, … , </a:t>
            </a:r>
            <a:r>
              <a:rPr lang="en-US" i="1" dirty="0"/>
              <a:t>v</a:t>
            </a:r>
            <a:r>
              <a:rPr lang="en-US" baseline="-25000" dirty="0"/>
              <a:t>2</a:t>
            </a:r>
            <a:r>
              <a:rPr lang="en-US" i="1" baseline="-25000" dirty="0"/>
              <a:t>k</a:t>
            </a:r>
            <a:r>
              <a:rPr lang="en-US" i="1" dirty="0"/>
              <a:t>v</a:t>
            </a:r>
            <a:r>
              <a:rPr lang="en-US" baseline="-25000" dirty="0"/>
              <a:t>2</a:t>
            </a:r>
            <a:r>
              <a:rPr lang="en-US" i="1" baseline="-25000" dirty="0"/>
              <a:t>k+</a:t>
            </a:r>
            <a:r>
              <a:rPr lang="en-US" baseline="-25000" dirty="0"/>
              <a:t>1</a:t>
            </a:r>
            <a:r>
              <a:rPr lang="en-US" dirty="0"/>
              <a:t> ∉ </a:t>
            </a:r>
            <a:r>
              <a:rPr lang="en-US" b="1" dirty="0"/>
              <a:t>M</a:t>
            </a:r>
            <a:r>
              <a:rPr lang="en-US" dirty="0"/>
              <a:t>, and </a:t>
            </a:r>
          </a:p>
          <a:p>
            <a:pPr lvl="1"/>
            <a:r>
              <a:rPr lang="en-US" i="1" dirty="0"/>
              <a:t>v</a:t>
            </a:r>
            <a:r>
              <a:rPr lang="en-US" baseline="-25000" dirty="0"/>
              <a:t>1</a:t>
            </a:r>
            <a:r>
              <a:rPr lang="en-US" i="1" dirty="0"/>
              <a:t>v</a:t>
            </a:r>
            <a:r>
              <a:rPr lang="en-US" baseline="-25000" dirty="0"/>
              <a:t>2</a:t>
            </a:r>
            <a:r>
              <a:rPr lang="en-GB" altLang="zh-CN" dirty="0"/>
              <a:t>, </a:t>
            </a:r>
            <a:r>
              <a:rPr lang="en-US" i="1" dirty="0"/>
              <a:t>v</a:t>
            </a:r>
            <a:r>
              <a:rPr lang="en-US" baseline="-25000" dirty="0"/>
              <a:t>3</a:t>
            </a:r>
            <a:r>
              <a:rPr lang="en-US" i="1" dirty="0"/>
              <a:t>v</a:t>
            </a:r>
            <a:r>
              <a:rPr lang="en-US" baseline="-25000" dirty="0"/>
              <a:t>4</a:t>
            </a:r>
            <a:r>
              <a:rPr lang="en-GB" altLang="zh-CN" dirty="0"/>
              <a:t>, … , </a:t>
            </a:r>
            <a:r>
              <a:rPr lang="en-US" i="1" dirty="0"/>
              <a:t>v</a:t>
            </a:r>
            <a:r>
              <a:rPr lang="en-US" baseline="-25000" dirty="0"/>
              <a:t>2</a:t>
            </a:r>
            <a:r>
              <a:rPr lang="en-US" i="1" baseline="-25000" dirty="0"/>
              <a:t>k-</a:t>
            </a:r>
            <a:r>
              <a:rPr lang="en-US" baseline="-25000" dirty="0"/>
              <a:t>1</a:t>
            </a:r>
            <a:r>
              <a:rPr lang="en-US" i="1" dirty="0"/>
              <a:t>v</a:t>
            </a:r>
            <a:r>
              <a:rPr lang="en-US" baseline="-25000" dirty="0"/>
              <a:t>2</a:t>
            </a:r>
            <a:r>
              <a:rPr lang="en-US" i="1" baseline="-25000" dirty="0"/>
              <a:t>k </a:t>
            </a:r>
            <a:r>
              <a:rPr lang="en-US" dirty="0"/>
              <a:t>∈ </a:t>
            </a:r>
            <a:r>
              <a:rPr lang="en-US" b="1" dirty="0"/>
              <a:t>M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D5F9166-9F98-D341-A169-30B16AA09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50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61496</TotalTime>
  <Words>1641</Words>
  <Application>Microsoft Office PowerPoint</Application>
  <PresentationFormat>On-screen Show (4:3)</PresentationFormat>
  <Paragraphs>329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新細明體</vt:lpstr>
      <vt:lpstr>Times New Roman</vt:lpstr>
      <vt:lpstr>Wingdings</vt:lpstr>
      <vt:lpstr>Office Theme</vt:lpstr>
      <vt:lpstr>PowerPoint Presentation</vt:lpstr>
      <vt:lpstr>Matching</vt:lpstr>
      <vt:lpstr>Matching</vt:lpstr>
      <vt:lpstr>Matching</vt:lpstr>
      <vt:lpstr>Maximal Matching Algorithms</vt:lpstr>
      <vt:lpstr>A simple idea</vt:lpstr>
      <vt:lpstr>Augmenting Path</vt:lpstr>
      <vt:lpstr>From Maximal to Maximum</vt:lpstr>
      <vt:lpstr>An intuitive idea for the subroutine</vt:lpstr>
      <vt:lpstr>An example</vt:lpstr>
      <vt:lpstr>Odd cycle is pivotal</vt:lpstr>
      <vt:lpstr>Bipartite Graphs</vt:lpstr>
      <vt:lpstr>Bipartite Maximum Matching</vt:lpstr>
      <vt:lpstr>Bipartite Maximum Matching</vt:lpstr>
      <vt:lpstr>Bipartite Maximum Matching</vt:lpstr>
      <vt:lpstr>Bipartite Maximum Matching</vt:lpstr>
      <vt:lpstr>Bipartite Maximum Matching</vt:lpstr>
      <vt:lpstr>Repeat </vt:lpstr>
      <vt:lpstr>An answer </vt:lpstr>
      <vt:lpstr>Time Complexity of  Bipartite Maximum Matching</vt:lpstr>
      <vt:lpstr>An improvement</vt:lpstr>
      <vt:lpstr>Exercise 1</vt:lpstr>
      <vt:lpstr>Exercise 2</vt:lpstr>
      <vt:lpstr>Exercise 3</vt:lpstr>
      <vt:lpstr>Exercise 3</vt:lpstr>
      <vt:lpstr>Roadmap for developing   Maximum Matching Algorithms</vt:lpstr>
      <vt:lpstr>Maximum matching in general graph</vt:lpstr>
      <vt:lpstr>Shrinking a blossom</vt:lpstr>
      <vt:lpstr>Shrinking and expanding a blossom</vt:lpstr>
      <vt:lpstr>Edmonds’ Blossom Algorithm</vt:lpstr>
      <vt:lpstr>Edmonds’ Blossom Algorithm</vt:lpstr>
      <vt:lpstr>An optimization angle on maximum matching and its dual problem</vt:lpstr>
      <vt:lpstr>Algorithm Design Pathway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and Incentives in  Multi-agent Systems</dc:title>
  <dc:creator>Jie Zhang</dc:creator>
  <cp:lastModifiedBy>Windows User</cp:lastModifiedBy>
  <cp:revision>1893</cp:revision>
  <cp:lastPrinted>2016-06-29T13:12:09Z</cp:lastPrinted>
  <dcterms:created xsi:type="dcterms:W3CDTF">2006-08-16T00:00:00Z</dcterms:created>
  <dcterms:modified xsi:type="dcterms:W3CDTF">2020-05-11T16:52:09Z</dcterms:modified>
</cp:coreProperties>
</file>